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8"/>
  </p:notesMasterIdLst>
  <p:sldIdLst>
    <p:sldId id="256" r:id="rId3"/>
    <p:sldId id="27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85" r:id="rId16"/>
    <p:sldId id="269" r:id="rId17"/>
    <p:sldId id="270" r:id="rId18"/>
    <p:sldId id="271" r:id="rId19"/>
    <p:sldId id="286" r:id="rId20"/>
    <p:sldId id="272" r:id="rId21"/>
    <p:sldId id="273" r:id="rId22"/>
    <p:sldId id="287" r:id="rId23"/>
    <p:sldId id="274" r:id="rId24"/>
    <p:sldId id="281" r:id="rId25"/>
    <p:sldId id="275" r:id="rId26"/>
    <p:sldId id="284" r:id="rId27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Roboto Condensed" panose="02000000000000000000" pitchFamily="2" charset="0"/>
      <p:regular r:id="rId35"/>
      <p:bold r:id="rId36"/>
      <p:italic r:id="rId37"/>
      <p:boldItalic r:id="rId38"/>
    </p:embeddedFont>
    <p:embeddedFont>
      <p:font typeface="Roboto Condensed Bold" pitchFamily="2" charset="0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6993"/>
    <a:srgbClr val="3E35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851" autoAdjust="0"/>
  </p:normalViewPr>
  <p:slideViewPr>
    <p:cSldViewPr>
      <p:cViewPr varScale="1">
        <p:scale>
          <a:sx n="49" d="100"/>
          <a:sy n="49" d="100"/>
        </p:scale>
        <p:origin x="1195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712C6-430F-481D-9162-9B89FFEF54C9}" type="datetimeFigureOut">
              <a:rPr lang="tr-TR" smtClean="0"/>
              <a:t>7.01.2024</a:t>
            </a:fld>
            <a:endParaRPr lang="tr-TR" dirty="0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 dirty="0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76F4B-9C50-4F4B-AA10-4F09DBFA53C3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15277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76F4B-9C50-4F4B-AA10-4F09DBFA53C3}" type="slidenum">
              <a:rPr lang="tr-TR" smtClean="0"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92712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247B614-62E3-5545-B0DA-B58044F051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0FABCD8-3FAC-E741-3A35-095293E995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DEBFE20-F114-70A2-133A-B3E3BF70B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C071E-BFE9-4810-809A-C1F673C70164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79EC41E-5A05-9D2F-864F-4968B59C3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4BFFAF8-663E-9C56-2E7B-4BED0ED0F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022B6-D7B1-4E3C-BD50-5A08BF8C3BD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48847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115134F-6E67-FB1D-1192-A4DD00C11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E3BF4FB-F442-7C68-F89F-C70C5B7E6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6520106-B45C-96B7-9586-BB2C26C1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C071E-BFE9-4810-809A-C1F673C70164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16BEDAB-F60D-75D6-C0C9-812EDA750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653C169-9202-FC01-249F-F063005BD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022B6-D7B1-4E3C-BD50-5A08BF8C3BD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16670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DE2D9F-E453-2B4D-60EA-790D11EB4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161DC7F-C4D2-475B-D19F-4695955AE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05D9F00-9CA0-6CFE-B4BD-C3F19317A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C071E-BFE9-4810-809A-C1F673C70164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1A9AC40-E306-14F9-4B4D-6D0AEC9CB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B69D2C8-1D4D-A5EE-47A4-B1A8C4FB0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022B6-D7B1-4E3C-BD50-5A08BF8C3BD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34182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29EE98D-1579-A65B-824B-3382285A1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13F1287-78C3-9FC7-B956-56F1D672D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D7CC72D-1AD0-B238-3FFC-CA5BF3F5C8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79389B8-A706-4FBD-0E7E-8177C787B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C071E-BFE9-4810-809A-C1F673C70164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3FF853C-D70A-E66C-5478-8F1ACE31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768F16B-77CA-62E1-3370-BD64B384E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022B6-D7B1-4E3C-BD50-5A08BF8C3BD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1563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4EF9A9A-A52F-0ED2-97A9-3DB5F161B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EF8165C-7AF4-EC3A-1E78-F1981C78D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5426A3C-9476-4CFB-6C2E-5366578ECC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BB7884BB-30E4-AA18-EDEB-BD8C4B8D9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EB39CA04-87C0-CAD9-B43E-58767BD40B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1E4B09F2-6DDB-8EE0-8491-EC11F302A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C071E-BFE9-4810-809A-C1F673C70164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59DD2A78-24AA-47F4-A198-C6D437265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5FFD451D-3DB9-4C22-8088-386EEEC52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022B6-D7B1-4E3C-BD50-5A08BF8C3BD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08485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42DFF3-0B6C-6242-34CD-88E45ED3A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2DB08B8F-81E2-6FE9-FD00-41FBDE9DD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C071E-BFE9-4810-809A-C1F673C70164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44C709CA-9DF2-EC65-8103-90CD6A37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A2BE56AF-372B-7FAB-79A5-090879FE3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022B6-D7B1-4E3C-BD50-5A08BF8C3BD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28997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7612697D-DDAB-1CAE-7140-73ED9D7F1E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30" y="0"/>
            <a:ext cx="18281532" cy="10287000"/>
          </a:xfrm>
          <a:prstGeom prst="rect">
            <a:avLst/>
          </a:prstGeom>
        </p:spPr>
      </p:pic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91E90DA2-CFF2-7998-7A7C-ECD047DFA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C071E-BFE9-4810-809A-C1F673C70164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27E87CE-2AB9-7A3A-E783-19D02450E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E16FA55-5CEC-9AA1-6499-DA458F3C3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022B6-D7B1-4E3C-BD50-5A08BF8C3BD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439003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A68C95-CCCD-6596-2FF9-FF6C829D3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935E289-49F8-C239-49A6-8005C542C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3A1BABB-F95C-ED81-9B0E-D0C33008D6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857DA2D-FD94-A66A-C3B2-3F21EBD70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C071E-BFE9-4810-809A-C1F673C70164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2621089-D0DE-2126-9142-343017CE9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48A2166-0763-04CB-1817-658D1FF4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022B6-D7B1-4E3C-BD50-5A08BF8C3BD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33418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5F8A305-FF3C-4F3B-7AC4-9A8CA1DA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D520936E-6B12-5A49-D601-A6F5FC2817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95F8A2D-9F63-A7A4-9D4A-89B716F57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67ACBE0-8A05-2802-FE09-AF70FBF9F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C071E-BFE9-4810-809A-C1F673C70164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1A537F4C-7749-84F5-38B9-4FFE73C84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8CDA655-9E65-7D3F-0181-BB7CFA442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022B6-D7B1-4E3C-BD50-5A08BF8C3BD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450848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83D05AC-3BBC-F62F-B259-827823643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5FB3646-BB27-C02A-0F86-E58B9BD72C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B6A3DF2-1C06-9EBF-336B-EB47CE095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C071E-BFE9-4810-809A-C1F673C70164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A3517F5-BE32-CC72-5C04-CB7FCCE15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F978C99-6D4D-6C95-DE52-3618D6840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022B6-D7B1-4E3C-BD50-5A08BF8C3BD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02865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CE635B98-C7D0-23C4-8D25-7271D3E46D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  <a:prstGeom prst="rect">
            <a:avLst/>
          </a:prstGeo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E61C2A7-966E-7338-70DA-BF495B934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8DCCFE1-7F25-43B5-01C5-FC2D28B76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C071E-BFE9-4810-809A-C1F673C70164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2132534-A513-94AD-0E24-D3CBC468F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D94C4E3-0DE2-0A0F-3D2D-2EE3CE76A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022B6-D7B1-4E3C-BD50-5A08BF8C3BD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580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sv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noProof="0" dirty="0" err="1"/>
              <a:t>Click</a:t>
            </a:r>
            <a:r>
              <a:rPr lang="tr-TR" noProof="0" dirty="0"/>
              <a:t> </a:t>
            </a:r>
            <a:r>
              <a:rPr lang="tr-TR" noProof="0" dirty="0" err="1"/>
              <a:t>to</a:t>
            </a:r>
            <a:r>
              <a:rPr lang="tr-TR" noProof="0" dirty="0"/>
              <a:t> </a:t>
            </a:r>
            <a:r>
              <a:rPr lang="tr-TR" noProof="0" dirty="0" err="1"/>
              <a:t>edit</a:t>
            </a:r>
            <a:r>
              <a:rPr lang="tr-TR" noProof="0" dirty="0"/>
              <a:t> Master </a:t>
            </a:r>
            <a:r>
              <a:rPr lang="tr-TR" noProof="0" dirty="0" err="1"/>
              <a:t>title</a:t>
            </a:r>
            <a:r>
              <a:rPr lang="tr-TR" noProof="0" dirty="0"/>
              <a:t> </a:t>
            </a:r>
            <a:r>
              <a:rPr lang="tr-TR" noProof="0" dirty="0" err="1"/>
              <a:t>style</a:t>
            </a:r>
            <a:endParaRPr lang="tr-TR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noProof="0" dirty="0" err="1"/>
              <a:t>Click</a:t>
            </a:r>
            <a:r>
              <a:rPr lang="tr-TR" noProof="0" dirty="0"/>
              <a:t> </a:t>
            </a:r>
            <a:r>
              <a:rPr lang="tr-TR" noProof="0" dirty="0" err="1"/>
              <a:t>to</a:t>
            </a:r>
            <a:r>
              <a:rPr lang="tr-TR" noProof="0" dirty="0"/>
              <a:t> </a:t>
            </a:r>
            <a:r>
              <a:rPr lang="tr-TR" noProof="0" dirty="0" err="1"/>
              <a:t>edit</a:t>
            </a:r>
            <a:r>
              <a:rPr lang="tr-TR" noProof="0" dirty="0"/>
              <a:t> Master </a:t>
            </a:r>
            <a:r>
              <a:rPr lang="tr-TR" noProof="0" dirty="0" err="1"/>
              <a:t>text</a:t>
            </a:r>
            <a:r>
              <a:rPr lang="tr-TR" noProof="0" dirty="0"/>
              <a:t> </a:t>
            </a:r>
            <a:r>
              <a:rPr lang="tr-TR" noProof="0" dirty="0" err="1"/>
              <a:t>styles</a:t>
            </a:r>
            <a:endParaRPr lang="tr-TR" noProof="0" dirty="0"/>
          </a:p>
          <a:p>
            <a:pPr lvl="1"/>
            <a:r>
              <a:rPr lang="tr-TR" noProof="0" dirty="0"/>
              <a:t>Second </a:t>
            </a:r>
            <a:r>
              <a:rPr lang="tr-TR" noProof="0" dirty="0" err="1"/>
              <a:t>level</a:t>
            </a:r>
            <a:endParaRPr lang="tr-TR" noProof="0" dirty="0"/>
          </a:p>
          <a:p>
            <a:pPr lvl="2"/>
            <a:r>
              <a:rPr lang="tr-TR" noProof="0" dirty="0"/>
              <a:t>Third </a:t>
            </a:r>
            <a:r>
              <a:rPr lang="tr-TR" noProof="0" dirty="0" err="1"/>
              <a:t>level</a:t>
            </a:r>
            <a:endParaRPr lang="tr-TR" noProof="0" dirty="0"/>
          </a:p>
          <a:p>
            <a:pPr lvl="3"/>
            <a:r>
              <a:rPr lang="tr-TR" noProof="0" dirty="0" err="1"/>
              <a:t>Fourth</a:t>
            </a:r>
            <a:r>
              <a:rPr lang="tr-TR" noProof="0" dirty="0"/>
              <a:t> </a:t>
            </a:r>
            <a:r>
              <a:rPr lang="tr-TR" noProof="0" dirty="0" err="1"/>
              <a:t>level</a:t>
            </a:r>
            <a:endParaRPr lang="tr-TR" noProof="0" dirty="0"/>
          </a:p>
          <a:p>
            <a:pPr lvl="4"/>
            <a:r>
              <a:rPr lang="tr-TR" noProof="0" dirty="0" err="1"/>
              <a:t>Fifth</a:t>
            </a:r>
            <a:r>
              <a:rPr lang="tr-TR" noProof="0" dirty="0"/>
              <a:t> </a:t>
            </a:r>
            <a:r>
              <a:rPr lang="tr-TR" noProof="0" dirty="0" err="1"/>
              <a:t>level</a:t>
            </a:r>
            <a:endParaRPr lang="tr-TR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tr-TR" noProof="0" smtClean="0"/>
              <a:pPr/>
              <a:t>7.01.2024</a:t>
            </a:fld>
            <a:endParaRPr lang="tr-T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 dir="r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DCB93132-7B3A-E00E-EA04-3DEF60BC9FB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DD11435-CE07-BFCB-6C4B-93777386A2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C071E-BFE9-4810-809A-C1F673C70164}" type="datetimeFigureOut">
              <a:rPr lang="tr-TR" smtClean="0"/>
              <a:t>7.01.2024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CF2B576-67C1-9666-8488-891FAF7C1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5743F0B-63AB-0DCE-AA64-4B9FE17F9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022B6-D7B1-4E3C-BD50-5A08BF8C3BD6}" type="slidenum">
              <a:rPr lang="tr-TR" smtClean="0"/>
              <a:t>‹#›</a:t>
            </a:fld>
            <a:endParaRPr lang="tr-TR"/>
          </a:p>
        </p:txBody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DE1E256E-D7F2-6E5B-6DC1-F6DE125A3A4F}"/>
              </a:ext>
            </a:extLst>
          </p:cNvPr>
          <p:cNvSpPr/>
          <p:nvPr userDrawn="1"/>
        </p:nvSpPr>
        <p:spPr>
          <a:xfrm rot="-5639383">
            <a:off x="-2795833" y="-3403514"/>
            <a:ext cx="8106264" cy="6807027"/>
          </a:xfrm>
          <a:custGeom>
            <a:avLst/>
            <a:gdLst/>
            <a:ahLst/>
            <a:cxnLst/>
            <a:rect l="l" t="t" r="r" b="b"/>
            <a:pathLst>
              <a:path w="8106264" h="6807027">
                <a:moveTo>
                  <a:pt x="0" y="0"/>
                </a:moveTo>
                <a:lnTo>
                  <a:pt x="8106263" y="0"/>
                </a:lnTo>
                <a:lnTo>
                  <a:pt x="8106263" y="6807028"/>
                </a:lnTo>
                <a:lnTo>
                  <a:pt x="0" y="680702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b="-81120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24410754-1B0B-4C5F-7D59-17016469BCA4}"/>
              </a:ext>
            </a:extLst>
          </p:cNvPr>
          <p:cNvSpPr/>
          <p:nvPr userDrawn="1"/>
        </p:nvSpPr>
        <p:spPr>
          <a:xfrm rot="-10800000">
            <a:off x="-5105400" y="4330693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t="-46918"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450E97A-CE79-C574-8634-8953DF122221}"/>
              </a:ext>
            </a:extLst>
          </p:cNvPr>
          <p:cNvSpPr/>
          <p:nvPr userDrawn="1"/>
        </p:nvSpPr>
        <p:spPr>
          <a:xfrm rot="8803574">
            <a:off x="-3126556" y="4915828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b="-44624"/>
            </a:stretch>
          </a:blipFill>
        </p:spPr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03397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26113" y="-4777360"/>
            <a:ext cx="10696161" cy="10174724"/>
          </a:xfrm>
          <a:custGeom>
            <a:avLst/>
            <a:gdLst/>
            <a:ahLst/>
            <a:cxnLst/>
            <a:rect l="l" t="t" r="r" b="b"/>
            <a:pathLst>
              <a:path w="10696161" h="10174724">
                <a:moveTo>
                  <a:pt x="0" y="0"/>
                </a:moveTo>
                <a:lnTo>
                  <a:pt x="10696161" y="0"/>
                </a:lnTo>
                <a:lnTo>
                  <a:pt x="10696161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917265" y="-8450056"/>
            <a:ext cx="17520116" cy="1752011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B3C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332240" y="0"/>
            <a:ext cx="8955760" cy="895576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5046" r="-25046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46077" y="2640449"/>
            <a:ext cx="4062386" cy="4062386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8DB3C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6"/>
              <a:stretch>
                <a:fillRect l="-25806" r="-44205" b="-13137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9675324">
            <a:off x="-1523214" y="5006317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7"/>
                </a:lnTo>
                <a:lnTo>
                  <a:pt x="0" y="81218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46918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3521429"/>
            <a:ext cx="8905279" cy="543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19"/>
              </a:lnSpc>
            </a:pPr>
            <a:r>
              <a:rPr lang="en-US" sz="10299" dirty="0">
                <a:solidFill>
                  <a:srgbClr val="D9EAF3"/>
                </a:solidFill>
                <a:latin typeface="Roboto Condensed Bold"/>
              </a:rPr>
              <a:t>Vasim Ömer</a:t>
            </a:r>
          </a:p>
          <a:p>
            <a:pPr>
              <a:lnSpc>
                <a:spcPts val="14419"/>
              </a:lnSpc>
            </a:pPr>
            <a:r>
              <a:rPr lang="en-US" sz="10299" dirty="0">
                <a:solidFill>
                  <a:srgbClr val="D9EAF3"/>
                </a:solidFill>
                <a:latin typeface="Roboto Condensed Bold"/>
              </a:rPr>
              <a:t>NASIR AKRAA</a:t>
            </a:r>
          </a:p>
          <a:p>
            <a:pPr>
              <a:lnSpc>
                <a:spcPts val="14419"/>
              </a:lnSpc>
            </a:pPr>
            <a:endParaRPr lang="en-US" sz="10299" dirty="0">
              <a:solidFill>
                <a:srgbClr val="D9EAF3"/>
              </a:solidFill>
              <a:latin typeface="Roboto Condense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7293329"/>
            <a:ext cx="9448570" cy="1776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19"/>
              </a:lnSpc>
            </a:pPr>
            <a:r>
              <a:rPr lang="en-US" sz="10299" dirty="0">
                <a:solidFill>
                  <a:srgbClr val="509FCB"/>
                </a:solidFill>
                <a:latin typeface="Roboto Condensed Bold"/>
              </a:rPr>
              <a:t>ID3 Algoritması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927556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69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0186" y="2543791"/>
            <a:ext cx="16230600" cy="6714509"/>
            <a:chOff x="0" y="0"/>
            <a:chExt cx="4274726" cy="1768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768430"/>
            </a:xfrm>
            <a:custGeom>
              <a:avLst/>
              <a:gdLst/>
              <a:ahLst/>
              <a:cxnLst/>
              <a:rect l="l" t="t" r="r" b="b"/>
              <a:pathLst>
                <a:path w="4274726" h="176843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44104"/>
                  </a:lnTo>
                  <a:cubicBezTo>
                    <a:pt x="4274726" y="1750556"/>
                    <a:pt x="4272163" y="1756743"/>
                    <a:pt x="4267601" y="1761305"/>
                  </a:cubicBezTo>
                  <a:cubicBezTo>
                    <a:pt x="4263039" y="1765867"/>
                    <a:pt x="4256851" y="1768430"/>
                    <a:pt x="4250399" y="1768430"/>
                  </a:cubicBezTo>
                  <a:lnTo>
                    <a:pt x="24327" y="1768430"/>
                  </a:lnTo>
                  <a:cubicBezTo>
                    <a:pt x="10891" y="1768430"/>
                    <a:pt x="0" y="1757539"/>
                    <a:pt x="0" y="174410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B3C5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274726" cy="1844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14864722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933033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36750" y="2874922"/>
            <a:ext cx="15081557" cy="4064487"/>
          </a:xfrm>
          <a:custGeom>
            <a:avLst/>
            <a:gdLst/>
            <a:ahLst/>
            <a:cxnLst/>
            <a:rect l="l" t="t" r="r" b="b"/>
            <a:pathLst>
              <a:path w="15081557" h="4064487">
                <a:moveTo>
                  <a:pt x="0" y="0"/>
                </a:moveTo>
                <a:lnTo>
                  <a:pt x="15081557" y="0"/>
                </a:lnTo>
                <a:lnTo>
                  <a:pt x="15081557" y="4064487"/>
                </a:lnTo>
                <a:lnTo>
                  <a:pt x="0" y="40644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126" b="-212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190987" y="1092233"/>
            <a:ext cx="460798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509FCB"/>
                </a:solidFill>
                <a:latin typeface="Roboto Condensed Bold"/>
              </a:rPr>
              <a:t>Nasıl çalışır 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66139" y="1092233"/>
            <a:ext cx="3324848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D9EAF3"/>
                </a:solidFill>
                <a:latin typeface="Roboto Condensed Bold"/>
              </a:rPr>
              <a:t>Kodumuz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36750" y="7158053"/>
            <a:ext cx="15585642" cy="74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19"/>
              </a:lnSpc>
            </a:pPr>
            <a:r>
              <a:rPr lang="en-US" sz="4299" dirty="0">
                <a:solidFill>
                  <a:srgbClr val="FFFFFF"/>
                </a:solidFill>
                <a:latin typeface="Roboto Condensed"/>
              </a:rPr>
              <a:t>ikinci sütunun Entropisinin hesaplanarak kazanç hesaplanıyor.</a:t>
            </a:r>
          </a:p>
        </p:txBody>
      </p:sp>
    </p:spTree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927556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69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0186" y="2543791"/>
            <a:ext cx="16230600" cy="6714509"/>
            <a:chOff x="0" y="0"/>
            <a:chExt cx="4274726" cy="1768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768430"/>
            </a:xfrm>
            <a:custGeom>
              <a:avLst/>
              <a:gdLst/>
              <a:ahLst/>
              <a:cxnLst/>
              <a:rect l="l" t="t" r="r" b="b"/>
              <a:pathLst>
                <a:path w="4274726" h="176843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44104"/>
                  </a:lnTo>
                  <a:cubicBezTo>
                    <a:pt x="4274726" y="1750556"/>
                    <a:pt x="4272163" y="1756743"/>
                    <a:pt x="4267601" y="1761305"/>
                  </a:cubicBezTo>
                  <a:cubicBezTo>
                    <a:pt x="4263039" y="1765867"/>
                    <a:pt x="4256851" y="1768430"/>
                    <a:pt x="4250399" y="1768430"/>
                  </a:cubicBezTo>
                  <a:lnTo>
                    <a:pt x="24327" y="1768430"/>
                  </a:lnTo>
                  <a:cubicBezTo>
                    <a:pt x="10891" y="1768430"/>
                    <a:pt x="0" y="1757539"/>
                    <a:pt x="0" y="174410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B3C5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274726" cy="1844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14864722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933033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67453" y="2890985"/>
            <a:ext cx="15150854" cy="4100509"/>
          </a:xfrm>
          <a:custGeom>
            <a:avLst/>
            <a:gdLst/>
            <a:ahLst/>
            <a:cxnLst/>
            <a:rect l="l" t="t" r="r" b="b"/>
            <a:pathLst>
              <a:path w="15150854" h="4100509">
                <a:moveTo>
                  <a:pt x="0" y="0"/>
                </a:moveTo>
                <a:lnTo>
                  <a:pt x="15150854" y="0"/>
                </a:lnTo>
                <a:lnTo>
                  <a:pt x="15150854" y="4100509"/>
                </a:lnTo>
                <a:lnTo>
                  <a:pt x="0" y="41005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190987" y="1092233"/>
            <a:ext cx="460798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509FCB"/>
                </a:solidFill>
                <a:latin typeface="Roboto Condensed Bold"/>
              </a:rPr>
              <a:t>Nasıl çalışır 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66139" y="1092233"/>
            <a:ext cx="3324848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D9EAF3"/>
                </a:solidFill>
                <a:latin typeface="Roboto Condensed Bold"/>
              </a:rPr>
              <a:t>Kodumuz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3658" y="7250934"/>
            <a:ext cx="15585642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Roboto Condensed"/>
              </a:rPr>
              <a:t>Üçüncü sütunun Entropisinin hesaplanarak kazanç hesaplanıyor.</a:t>
            </a:r>
          </a:p>
        </p:txBody>
      </p:sp>
    </p:spTree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927556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69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0186" y="2543791"/>
            <a:ext cx="16230600" cy="6714509"/>
            <a:chOff x="0" y="0"/>
            <a:chExt cx="4274726" cy="1768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768430"/>
            </a:xfrm>
            <a:custGeom>
              <a:avLst/>
              <a:gdLst/>
              <a:ahLst/>
              <a:cxnLst/>
              <a:rect l="l" t="t" r="r" b="b"/>
              <a:pathLst>
                <a:path w="4274726" h="176843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44104"/>
                  </a:lnTo>
                  <a:cubicBezTo>
                    <a:pt x="4274726" y="1750556"/>
                    <a:pt x="4272163" y="1756743"/>
                    <a:pt x="4267601" y="1761305"/>
                  </a:cubicBezTo>
                  <a:cubicBezTo>
                    <a:pt x="4263039" y="1765867"/>
                    <a:pt x="4256851" y="1768430"/>
                    <a:pt x="4250399" y="1768430"/>
                  </a:cubicBezTo>
                  <a:lnTo>
                    <a:pt x="24327" y="1768430"/>
                  </a:lnTo>
                  <a:cubicBezTo>
                    <a:pt x="10891" y="1768430"/>
                    <a:pt x="0" y="1757539"/>
                    <a:pt x="0" y="174410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B3C5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274726" cy="1844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14864722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933033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67453" y="2890985"/>
            <a:ext cx="15150854" cy="4100509"/>
          </a:xfrm>
          <a:custGeom>
            <a:avLst/>
            <a:gdLst/>
            <a:ahLst/>
            <a:cxnLst/>
            <a:rect l="l" t="t" r="r" b="b"/>
            <a:pathLst>
              <a:path w="15150854" h="4100509">
                <a:moveTo>
                  <a:pt x="0" y="0"/>
                </a:moveTo>
                <a:lnTo>
                  <a:pt x="15150854" y="0"/>
                </a:lnTo>
                <a:lnTo>
                  <a:pt x="15150854" y="4100509"/>
                </a:lnTo>
                <a:lnTo>
                  <a:pt x="0" y="41005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190987" y="1092233"/>
            <a:ext cx="460798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509FCB"/>
                </a:solidFill>
                <a:latin typeface="Roboto Condensed Bold"/>
              </a:rPr>
              <a:t>Nasıl çalışır 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66139" y="1092233"/>
            <a:ext cx="3324848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D9EAF3"/>
                </a:solidFill>
                <a:latin typeface="Roboto Condensed Bold"/>
              </a:rPr>
              <a:t>Kodumuz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3658" y="7250934"/>
            <a:ext cx="15585642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Roboto Condensed"/>
              </a:rPr>
              <a:t>Üçüncü sütunun Entropisinin hesaplanarak kazanç hesaplanıyor.</a:t>
            </a:r>
          </a:p>
        </p:txBody>
      </p:sp>
    </p:spTree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927556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69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0186" y="2543791"/>
            <a:ext cx="16230600" cy="6714509"/>
            <a:chOff x="0" y="0"/>
            <a:chExt cx="4274726" cy="1768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768430"/>
            </a:xfrm>
            <a:custGeom>
              <a:avLst/>
              <a:gdLst/>
              <a:ahLst/>
              <a:cxnLst/>
              <a:rect l="l" t="t" r="r" b="b"/>
              <a:pathLst>
                <a:path w="4274726" h="176843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44104"/>
                  </a:lnTo>
                  <a:cubicBezTo>
                    <a:pt x="4274726" y="1750556"/>
                    <a:pt x="4272163" y="1756743"/>
                    <a:pt x="4267601" y="1761305"/>
                  </a:cubicBezTo>
                  <a:cubicBezTo>
                    <a:pt x="4263039" y="1765867"/>
                    <a:pt x="4256851" y="1768430"/>
                    <a:pt x="4250399" y="1768430"/>
                  </a:cubicBezTo>
                  <a:lnTo>
                    <a:pt x="24327" y="1768430"/>
                  </a:lnTo>
                  <a:cubicBezTo>
                    <a:pt x="10891" y="1768430"/>
                    <a:pt x="0" y="1757539"/>
                    <a:pt x="0" y="174410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B3C5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274726" cy="1844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14864722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933033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08446" y="3968552"/>
            <a:ext cx="15150854" cy="2349896"/>
          </a:xfrm>
          <a:custGeom>
            <a:avLst/>
            <a:gdLst/>
            <a:ahLst/>
            <a:cxnLst/>
            <a:rect l="l" t="t" r="r" b="b"/>
            <a:pathLst>
              <a:path w="15150854" h="2349896">
                <a:moveTo>
                  <a:pt x="0" y="0"/>
                </a:moveTo>
                <a:lnTo>
                  <a:pt x="15150854" y="0"/>
                </a:lnTo>
                <a:lnTo>
                  <a:pt x="15150854" y="2349896"/>
                </a:lnTo>
                <a:lnTo>
                  <a:pt x="0" y="23498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190987" y="1092233"/>
            <a:ext cx="460798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509FCB"/>
                </a:solidFill>
                <a:latin typeface="Roboto Condensed Bold"/>
              </a:rPr>
              <a:t>Nasıl çalışır 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66139" y="1092233"/>
            <a:ext cx="3324848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D9EAF3"/>
                </a:solidFill>
                <a:latin typeface="Roboto Condensed Bold"/>
              </a:rPr>
              <a:t>Kodumuz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3658" y="6414180"/>
            <a:ext cx="15585642" cy="1384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Roboto Condensed"/>
              </a:rPr>
              <a:t>Tüm sütunlar için kazanç hesaplandıtan sonra en yüksek kazanç değerine sahip olan alınır ve onu ağacın Rootunu yapar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08446" y="3015016"/>
            <a:ext cx="413289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B6E4FD"/>
                </a:solidFill>
                <a:latin typeface="Roboto Condensed"/>
              </a:rPr>
              <a:t>İLK DALLANMA SEÇIM :</a:t>
            </a:r>
          </a:p>
        </p:txBody>
      </p:sp>
    </p:spTree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B2404BC-3D49-BE0C-3AD5-443515224C80}"/>
              </a:ext>
            </a:extLst>
          </p:cNvPr>
          <p:cNvSpPr/>
          <p:nvPr/>
        </p:nvSpPr>
        <p:spPr>
          <a:xfrm>
            <a:off x="8077200" y="876300"/>
            <a:ext cx="2514600" cy="1013886"/>
          </a:xfrm>
          <a:prstGeom prst="ellipse">
            <a:avLst/>
          </a:prstGeom>
          <a:solidFill>
            <a:srgbClr val="2B6993">
              <a:alpha val="8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>
                <a:latin typeface="Roboto Condensed Bold" pitchFamily="2" charset="0"/>
                <a:ea typeface="Roboto Condensed Bold" pitchFamily="2" charset="0"/>
              </a:rPr>
              <a:t>Veri</a:t>
            </a:r>
          </a:p>
        </p:txBody>
      </p: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FF267596-3A0B-A35E-85AA-86EE3470D446}"/>
              </a:ext>
            </a:extLst>
          </p:cNvPr>
          <p:cNvCxnSpPr>
            <a:cxnSpLocks/>
            <a:stCxn id="3" idx="4"/>
            <a:endCxn id="24" idx="0"/>
          </p:cNvCxnSpPr>
          <p:nvPr/>
        </p:nvCxnSpPr>
        <p:spPr>
          <a:xfrm>
            <a:off x="9334500" y="1890186"/>
            <a:ext cx="0" cy="5430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DD192AF-9DBF-D77B-181C-4A543E7CE248}"/>
              </a:ext>
            </a:extLst>
          </p:cNvPr>
          <p:cNvSpPr/>
          <p:nvPr/>
        </p:nvSpPr>
        <p:spPr>
          <a:xfrm>
            <a:off x="8077200" y="2433275"/>
            <a:ext cx="2514600" cy="1013886"/>
          </a:xfrm>
          <a:prstGeom prst="ellipse">
            <a:avLst/>
          </a:prstGeom>
          <a:solidFill>
            <a:srgbClr val="2B6993">
              <a:alpha val="8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>
                <a:solidFill>
                  <a:srgbClr val="FFFFFF"/>
                </a:solidFill>
                <a:latin typeface="Roboto Condensed Bold" pitchFamily="2" charset="0"/>
                <a:ea typeface="Roboto Condensed Bold" pitchFamily="2" charset="0"/>
              </a:rPr>
              <a:t>Borç</a:t>
            </a:r>
            <a:endParaRPr lang="tr-TR" sz="2400" dirty="0">
              <a:latin typeface="Roboto Condensed Bold" pitchFamily="2" charset="0"/>
              <a:ea typeface="Roboto Condensed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132766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927556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69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0186" y="2543791"/>
            <a:ext cx="16230600" cy="6714509"/>
            <a:chOff x="0" y="0"/>
            <a:chExt cx="4274726" cy="1768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768430"/>
            </a:xfrm>
            <a:custGeom>
              <a:avLst/>
              <a:gdLst/>
              <a:ahLst/>
              <a:cxnLst/>
              <a:rect l="l" t="t" r="r" b="b"/>
              <a:pathLst>
                <a:path w="4274726" h="176843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44104"/>
                  </a:lnTo>
                  <a:cubicBezTo>
                    <a:pt x="4274726" y="1750556"/>
                    <a:pt x="4272163" y="1756743"/>
                    <a:pt x="4267601" y="1761305"/>
                  </a:cubicBezTo>
                  <a:cubicBezTo>
                    <a:pt x="4263039" y="1765867"/>
                    <a:pt x="4256851" y="1768430"/>
                    <a:pt x="4250399" y="1768430"/>
                  </a:cubicBezTo>
                  <a:lnTo>
                    <a:pt x="24327" y="1768430"/>
                  </a:lnTo>
                  <a:cubicBezTo>
                    <a:pt x="10891" y="1768430"/>
                    <a:pt x="0" y="1757539"/>
                    <a:pt x="0" y="174410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B3C5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274726" cy="1844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14864722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933033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06146" y="4769918"/>
            <a:ext cx="15150854" cy="4102105"/>
          </a:xfrm>
          <a:custGeom>
            <a:avLst/>
            <a:gdLst/>
            <a:ahLst/>
            <a:cxnLst/>
            <a:rect l="l" t="t" r="r" b="b"/>
            <a:pathLst>
              <a:path w="15150854" h="4102105">
                <a:moveTo>
                  <a:pt x="0" y="0"/>
                </a:moveTo>
                <a:lnTo>
                  <a:pt x="15150855" y="0"/>
                </a:lnTo>
                <a:lnTo>
                  <a:pt x="15150855" y="4102105"/>
                </a:lnTo>
                <a:lnTo>
                  <a:pt x="0" y="41021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07" t="-1175" r="-607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190987" y="1092233"/>
            <a:ext cx="460798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509FCB"/>
                </a:solidFill>
                <a:latin typeface="Roboto Condensed Bold"/>
              </a:rPr>
              <a:t>Nasıl çalışır 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66139" y="1092233"/>
            <a:ext cx="3324848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D9EAF3"/>
                </a:solidFill>
                <a:latin typeface="Roboto Condensed Bold"/>
              </a:rPr>
              <a:t>Kodumuz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06146" y="2648786"/>
            <a:ext cx="15585642" cy="279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Roboto Condensed"/>
              </a:rPr>
              <a:t>İlk sütun alınıp ağaca eklendikten sonra kalan tüm sütunlar için erntropisi ve kazanç yeniden hesaplanır.</a:t>
            </a:r>
          </a:p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509FCB"/>
                </a:solidFill>
                <a:latin typeface="Roboto Condensed"/>
              </a:rPr>
              <a:t>Gelir sütünu:</a:t>
            </a:r>
          </a:p>
          <a:p>
            <a:pPr>
              <a:lnSpc>
                <a:spcPts val="5599"/>
              </a:lnSpc>
            </a:pPr>
            <a:endParaRPr lang="en-US" sz="3999" dirty="0">
              <a:solidFill>
                <a:srgbClr val="509FCB"/>
              </a:solidFill>
              <a:latin typeface="Roboto Condensed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927556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69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0186" y="2543791"/>
            <a:ext cx="16230600" cy="6714509"/>
            <a:chOff x="0" y="0"/>
            <a:chExt cx="4274726" cy="1768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768430"/>
            </a:xfrm>
            <a:custGeom>
              <a:avLst/>
              <a:gdLst/>
              <a:ahLst/>
              <a:cxnLst/>
              <a:rect l="l" t="t" r="r" b="b"/>
              <a:pathLst>
                <a:path w="4274726" h="176843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44104"/>
                  </a:lnTo>
                  <a:cubicBezTo>
                    <a:pt x="4274726" y="1750556"/>
                    <a:pt x="4272163" y="1756743"/>
                    <a:pt x="4267601" y="1761305"/>
                  </a:cubicBezTo>
                  <a:cubicBezTo>
                    <a:pt x="4263039" y="1765867"/>
                    <a:pt x="4256851" y="1768430"/>
                    <a:pt x="4250399" y="1768430"/>
                  </a:cubicBezTo>
                  <a:lnTo>
                    <a:pt x="24327" y="1768430"/>
                  </a:lnTo>
                  <a:cubicBezTo>
                    <a:pt x="10891" y="1768430"/>
                    <a:pt x="0" y="1757539"/>
                    <a:pt x="0" y="174410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B3C5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274726" cy="1844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14864722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933033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257689" y="4911305"/>
            <a:ext cx="14473141" cy="4588429"/>
          </a:xfrm>
          <a:custGeom>
            <a:avLst/>
            <a:gdLst/>
            <a:ahLst/>
            <a:cxnLst/>
            <a:rect l="l" t="t" r="r" b="b"/>
            <a:pathLst>
              <a:path w="14473141" h="4588429">
                <a:moveTo>
                  <a:pt x="0" y="0"/>
                </a:moveTo>
                <a:lnTo>
                  <a:pt x="14473141" y="0"/>
                </a:lnTo>
                <a:lnTo>
                  <a:pt x="14473141" y="4588429"/>
                </a:lnTo>
                <a:lnTo>
                  <a:pt x="0" y="45884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" b="-1403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190987" y="1092233"/>
            <a:ext cx="460798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509FCB"/>
                </a:solidFill>
                <a:latin typeface="Roboto Condensed Bold"/>
              </a:rPr>
              <a:t>Nasıl çalışır 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66139" y="1092233"/>
            <a:ext cx="3324848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D9EAF3"/>
                </a:solidFill>
                <a:latin typeface="Roboto Condensed Bold"/>
              </a:rPr>
              <a:t>Kodumuz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57689" y="2862330"/>
            <a:ext cx="15585642" cy="279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Roboto Condensed"/>
              </a:rPr>
              <a:t>İlk sütun alınıp ağaca eklendikten sonra kalan tüm sütunlar için erntropisi ve kazanç yeniden hesaplanır.</a:t>
            </a:r>
          </a:p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509FCB"/>
                </a:solidFill>
                <a:latin typeface="Roboto Condensed"/>
              </a:rPr>
              <a:t>Statü </a:t>
            </a:r>
            <a:r>
              <a:rPr lang="en-US" sz="3999" dirty="0">
                <a:solidFill>
                  <a:srgbClr val="FFFFFF"/>
                </a:solidFill>
                <a:latin typeface="Roboto Condensed"/>
              </a:rPr>
              <a:t>sütünu:</a:t>
            </a:r>
          </a:p>
          <a:p>
            <a:pPr>
              <a:lnSpc>
                <a:spcPts val="5599"/>
              </a:lnSpc>
            </a:pPr>
            <a:endParaRPr lang="en-US" sz="3999" dirty="0">
              <a:solidFill>
                <a:srgbClr val="FFFFFF"/>
              </a:solidFill>
              <a:latin typeface="Roboto Condensed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927556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69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0186" y="2543791"/>
            <a:ext cx="16230600" cy="6714509"/>
            <a:chOff x="0" y="0"/>
            <a:chExt cx="4274726" cy="1768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768430"/>
            </a:xfrm>
            <a:custGeom>
              <a:avLst/>
              <a:gdLst/>
              <a:ahLst/>
              <a:cxnLst/>
              <a:rect l="l" t="t" r="r" b="b"/>
              <a:pathLst>
                <a:path w="4274726" h="176843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44104"/>
                  </a:lnTo>
                  <a:cubicBezTo>
                    <a:pt x="4274726" y="1750556"/>
                    <a:pt x="4272163" y="1756743"/>
                    <a:pt x="4267601" y="1761305"/>
                  </a:cubicBezTo>
                  <a:cubicBezTo>
                    <a:pt x="4263039" y="1765867"/>
                    <a:pt x="4256851" y="1768430"/>
                    <a:pt x="4250399" y="1768430"/>
                  </a:cubicBezTo>
                  <a:lnTo>
                    <a:pt x="24327" y="1768430"/>
                  </a:lnTo>
                  <a:cubicBezTo>
                    <a:pt x="10891" y="1768430"/>
                    <a:pt x="0" y="1757539"/>
                    <a:pt x="0" y="174410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B3C5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274726" cy="1844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14864722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933033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257689" y="5107104"/>
            <a:ext cx="14709839" cy="2261869"/>
          </a:xfrm>
          <a:custGeom>
            <a:avLst/>
            <a:gdLst/>
            <a:ahLst/>
            <a:cxnLst/>
            <a:rect l="l" t="t" r="r" b="b"/>
            <a:pathLst>
              <a:path w="14709839" h="2261869">
                <a:moveTo>
                  <a:pt x="0" y="0"/>
                </a:moveTo>
                <a:lnTo>
                  <a:pt x="14709839" y="0"/>
                </a:lnTo>
                <a:lnTo>
                  <a:pt x="14709839" y="2261869"/>
                </a:lnTo>
                <a:lnTo>
                  <a:pt x="0" y="22618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190987" y="1092233"/>
            <a:ext cx="460798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509FCB"/>
                </a:solidFill>
                <a:latin typeface="Roboto Condensed Bold"/>
              </a:rPr>
              <a:t>Nasıl çalışır 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66139" y="1092233"/>
            <a:ext cx="3324848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D9EAF3"/>
                </a:solidFill>
                <a:latin typeface="Roboto Condensed Bold"/>
              </a:rPr>
              <a:t>Kodumuz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57689" y="2862330"/>
            <a:ext cx="15585642" cy="1384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Kalan sütunların kazançları hesaplandıktan sonra aralarından en yüksek değer alınarak ağaca eklenir.</a:t>
            </a:r>
          </a:p>
        </p:txBody>
      </p:sp>
    </p:spTree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B2404BC-3D49-BE0C-3AD5-443515224C80}"/>
              </a:ext>
            </a:extLst>
          </p:cNvPr>
          <p:cNvSpPr/>
          <p:nvPr/>
        </p:nvSpPr>
        <p:spPr>
          <a:xfrm>
            <a:off x="8229600" y="800100"/>
            <a:ext cx="2514600" cy="1013886"/>
          </a:xfrm>
          <a:prstGeom prst="ellipse">
            <a:avLst/>
          </a:prstGeom>
          <a:solidFill>
            <a:srgbClr val="2B6993">
              <a:alpha val="8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>
                <a:latin typeface="Roboto Condensed Bold" pitchFamily="2" charset="0"/>
                <a:ea typeface="Roboto Condensed Bold" pitchFamily="2" charset="0"/>
              </a:rPr>
              <a:t>Veri</a:t>
            </a:r>
          </a:p>
        </p:txBody>
      </p: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FF267596-3A0B-A35E-85AA-86EE3470D446}"/>
              </a:ext>
            </a:extLst>
          </p:cNvPr>
          <p:cNvCxnSpPr>
            <a:cxnSpLocks/>
            <a:stCxn id="3" idx="4"/>
            <a:endCxn id="24" idx="0"/>
          </p:cNvCxnSpPr>
          <p:nvPr/>
        </p:nvCxnSpPr>
        <p:spPr>
          <a:xfrm>
            <a:off x="9486900" y="1813986"/>
            <a:ext cx="0" cy="5430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AC86783-D847-6942-D1AF-DB373D26BFDC}"/>
              </a:ext>
            </a:extLst>
          </p:cNvPr>
          <p:cNvSpPr/>
          <p:nvPr/>
        </p:nvSpPr>
        <p:spPr>
          <a:xfrm>
            <a:off x="4572000" y="3695822"/>
            <a:ext cx="2971800" cy="1013886"/>
          </a:xfrm>
          <a:prstGeom prst="ellipse">
            <a:avLst/>
          </a:prstGeom>
          <a:solidFill>
            <a:srgbClr val="2B6993">
              <a:alpha val="8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dirty="0">
                <a:solidFill>
                  <a:srgbClr val="FFFFFF"/>
                </a:solidFill>
                <a:latin typeface="Roboto Condensed Bold" pitchFamily="2" charset="0"/>
                <a:ea typeface="Roboto Condensed Bold" pitchFamily="2" charset="0"/>
              </a:rPr>
              <a:t>Borç =</a:t>
            </a:r>
            <a:r>
              <a:rPr lang="tr-TR" sz="2800" kern="1200" dirty="0">
                <a:solidFill>
                  <a:srgbClr val="FFFFFF"/>
                </a:solidFill>
                <a:effectLst/>
                <a:latin typeface="Roboto Condensed Bold" pitchFamily="2" charset="0"/>
                <a:ea typeface="Roboto Condensed Bold" pitchFamily="2" charset="0"/>
                <a:cs typeface="+mn-cs"/>
              </a:rPr>
              <a:t>Düşük</a:t>
            </a:r>
            <a:endParaRPr lang="tr-TR" sz="2800" dirty="0">
              <a:latin typeface="Roboto Condensed Bold" pitchFamily="2" charset="0"/>
              <a:ea typeface="Roboto Condensed Bold" pitchFamily="2" charset="0"/>
            </a:endParaRPr>
          </a:p>
        </p:txBody>
      </p:sp>
      <p:cxnSp>
        <p:nvCxnSpPr>
          <p:cNvPr id="22" name="Düz Ok Bağlayıcısı 21">
            <a:extLst>
              <a:ext uri="{FF2B5EF4-FFF2-40B4-BE49-F238E27FC236}">
                <a16:creationId xmlns:a16="http://schemas.microsoft.com/office/drawing/2014/main" id="{EF767418-D016-A6AD-40F8-04A33AB1FFF5}"/>
              </a:ext>
            </a:extLst>
          </p:cNvPr>
          <p:cNvCxnSpPr>
            <a:cxnSpLocks/>
            <a:stCxn id="20" idx="3"/>
          </p:cNvCxnSpPr>
          <p:nvPr/>
        </p:nvCxnSpPr>
        <p:spPr>
          <a:xfrm flipH="1">
            <a:off x="4419600" y="4561228"/>
            <a:ext cx="587610" cy="4504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DD192AF-9DBF-D77B-181C-4A543E7CE248}"/>
              </a:ext>
            </a:extLst>
          </p:cNvPr>
          <p:cNvSpPr/>
          <p:nvPr/>
        </p:nvSpPr>
        <p:spPr>
          <a:xfrm>
            <a:off x="8229600" y="2357075"/>
            <a:ext cx="2514600" cy="1013886"/>
          </a:xfrm>
          <a:prstGeom prst="ellipse">
            <a:avLst/>
          </a:prstGeom>
          <a:solidFill>
            <a:srgbClr val="2B6993">
              <a:alpha val="8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>
                <a:solidFill>
                  <a:srgbClr val="FFFFFF"/>
                </a:solidFill>
                <a:latin typeface="Roboto Condensed Bold" pitchFamily="2" charset="0"/>
                <a:ea typeface="Roboto Condensed Bold" pitchFamily="2" charset="0"/>
              </a:rPr>
              <a:t>Borç</a:t>
            </a:r>
            <a:endParaRPr lang="tr-TR" sz="2400" dirty="0">
              <a:latin typeface="Roboto Condensed Bold" pitchFamily="2" charset="0"/>
              <a:ea typeface="Roboto Condensed Bold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2C843F3-55D4-640E-CEAC-47EBE6ABC219}"/>
              </a:ext>
            </a:extLst>
          </p:cNvPr>
          <p:cNvSpPr/>
          <p:nvPr/>
        </p:nvSpPr>
        <p:spPr>
          <a:xfrm>
            <a:off x="2590799" y="4956764"/>
            <a:ext cx="2971800" cy="1013886"/>
          </a:xfrm>
          <a:prstGeom prst="ellipse">
            <a:avLst/>
          </a:prstGeom>
          <a:solidFill>
            <a:srgbClr val="2B6993">
              <a:alpha val="8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kern="1200" dirty="0">
                <a:solidFill>
                  <a:srgbClr val="FFFFFF"/>
                </a:solidFill>
                <a:effectLst/>
                <a:latin typeface="Roboto Condensed Bold" pitchFamily="2" charset="0"/>
                <a:ea typeface="Roboto Condensed Bold" pitchFamily="2" charset="0"/>
                <a:cs typeface="+mn-cs"/>
              </a:rPr>
              <a:t>Gelir  </a:t>
            </a:r>
            <a:endParaRPr lang="tr-TR" sz="2800" dirty="0">
              <a:latin typeface="Roboto Condensed Bold" pitchFamily="2" charset="0"/>
              <a:ea typeface="Roboto Condensed Bold" pitchFamily="2" charset="0"/>
            </a:endParaRPr>
          </a:p>
        </p:txBody>
      </p:sp>
      <p:cxnSp>
        <p:nvCxnSpPr>
          <p:cNvPr id="71" name="Düz Ok Bağlayıcısı 70">
            <a:extLst>
              <a:ext uri="{FF2B5EF4-FFF2-40B4-BE49-F238E27FC236}">
                <a16:creationId xmlns:a16="http://schemas.microsoft.com/office/drawing/2014/main" id="{0EA71B84-4FFF-24A4-DCD1-E4A5D0D58950}"/>
              </a:ext>
            </a:extLst>
          </p:cNvPr>
          <p:cNvCxnSpPr>
            <a:cxnSpLocks/>
            <a:stCxn id="24" idx="3"/>
            <a:endCxn id="20" idx="7"/>
          </p:cNvCxnSpPr>
          <p:nvPr/>
        </p:nvCxnSpPr>
        <p:spPr>
          <a:xfrm flipH="1">
            <a:off x="7108590" y="3222481"/>
            <a:ext cx="1489265" cy="6218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353843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927556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69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0186" y="2543791"/>
            <a:ext cx="16230600" cy="6714509"/>
            <a:chOff x="0" y="0"/>
            <a:chExt cx="4274726" cy="1768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768430"/>
            </a:xfrm>
            <a:custGeom>
              <a:avLst/>
              <a:gdLst/>
              <a:ahLst/>
              <a:cxnLst/>
              <a:rect l="l" t="t" r="r" b="b"/>
              <a:pathLst>
                <a:path w="4274726" h="176843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44104"/>
                  </a:lnTo>
                  <a:cubicBezTo>
                    <a:pt x="4274726" y="1750556"/>
                    <a:pt x="4272163" y="1756743"/>
                    <a:pt x="4267601" y="1761305"/>
                  </a:cubicBezTo>
                  <a:cubicBezTo>
                    <a:pt x="4263039" y="1765867"/>
                    <a:pt x="4256851" y="1768430"/>
                    <a:pt x="4250399" y="1768430"/>
                  </a:cubicBezTo>
                  <a:lnTo>
                    <a:pt x="24327" y="1768430"/>
                  </a:lnTo>
                  <a:cubicBezTo>
                    <a:pt x="10891" y="1768430"/>
                    <a:pt x="0" y="1757539"/>
                    <a:pt x="0" y="174410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B3C5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274726" cy="1844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14864722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933033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257689" y="3689549"/>
            <a:ext cx="12607033" cy="6240458"/>
          </a:xfrm>
          <a:custGeom>
            <a:avLst/>
            <a:gdLst/>
            <a:ahLst/>
            <a:cxnLst/>
            <a:rect l="l" t="t" r="r" b="b"/>
            <a:pathLst>
              <a:path w="12607033" h="6240458">
                <a:moveTo>
                  <a:pt x="0" y="0"/>
                </a:moveTo>
                <a:lnTo>
                  <a:pt x="12607033" y="0"/>
                </a:lnTo>
                <a:lnTo>
                  <a:pt x="12607033" y="6240458"/>
                </a:lnTo>
                <a:lnTo>
                  <a:pt x="0" y="62404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655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190987" y="1092233"/>
            <a:ext cx="460798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509FCB"/>
                </a:solidFill>
                <a:latin typeface="Roboto Condensed Bold"/>
              </a:rPr>
              <a:t>Nasıl çalışır 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66139" y="1092233"/>
            <a:ext cx="3324848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D9EAF3"/>
                </a:solidFill>
                <a:latin typeface="Roboto Condensed Bold"/>
              </a:rPr>
              <a:t>Kodumuz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57689" y="2862330"/>
            <a:ext cx="15585642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Roboto Condensed"/>
              </a:rPr>
              <a:t>Sütun için erntropisi ve kazanc yeniden hesaplanır.</a:t>
            </a:r>
          </a:p>
        </p:txBody>
      </p:sp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06033">
            <a:off x="14234868" y="4995907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46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54750" y="895350"/>
            <a:ext cx="338791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D9EAF3"/>
                </a:solidFill>
                <a:latin typeface="Roboto Condensed Bold"/>
              </a:rPr>
              <a:t>ID3 </a:t>
            </a:r>
          </a:p>
        </p:txBody>
      </p:sp>
      <p:sp>
        <p:nvSpPr>
          <p:cNvPr id="4" name="Freeform 4"/>
          <p:cNvSpPr/>
          <p:nvPr/>
        </p:nvSpPr>
        <p:spPr>
          <a:xfrm>
            <a:off x="11657162" y="-4058662"/>
            <a:ext cx="10696161" cy="10174724"/>
          </a:xfrm>
          <a:custGeom>
            <a:avLst/>
            <a:gdLst/>
            <a:ahLst/>
            <a:cxnLst/>
            <a:rect l="l" t="t" r="r" b="b"/>
            <a:pathLst>
              <a:path w="10696161" h="10174724">
                <a:moveTo>
                  <a:pt x="0" y="0"/>
                </a:moveTo>
                <a:lnTo>
                  <a:pt x="10696161" y="0"/>
                </a:lnTo>
                <a:lnTo>
                  <a:pt x="10696161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-3927556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6918"/>
            </a:stretch>
          </a:blipFill>
        </p:spPr>
      </p:sp>
      <p:sp>
        <p:nvSpPr>
          <p:cNvPr id="6" name="Freeform 6"/>
          <p:cNvSpPr/>
          <p:nvPr/>
        </p:nvSpPr>
        <p:spPr>
          <a:xfrm rot="8803574">
            <a:off x="-3009583" y="4548552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462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54750" y="2670975"/>
            <a:ext cx="10258606" cy="241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8" lvl="1" indent="-367029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Roboto Condensed"/>
              </a:rPr>
              <a:t>Karar ağaçları – </a:t>
            </a:r>
            <a:r>
              <a:rPr lang="tr-TR" sz="3399" dirty="0">
                <a:solidFill>
                  <a:srgbClr val="FFFFFF"/>
                </a:solidFill>
                <a:latin typeface="Roboto Condensed"/>
              </a:rPr>
              <a:t>sınıflama</a:t>
            </a:r>
            <a:r>
              <a:rPr lang="en-US" sz="3399" dirty="0">
                <a:solidFill>
                  <a:srgbClr val="FFFFFF"/>
                </a:solidFill>
                <a:latin typeface="Roboto Condensed"/>
              </a:rPr>
              <a:t> ,</a:t>
            </a:r>
            <a:r>
              <a:rPr lang="en-US" sz="3399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özellik</a:t>
            </a:r>
            <a:r>
              <a:rPr lang="en-US" sz="3399" dirty="0">
                <a:solidFill>
                  <a:srgbClr val="FFFFFF"/>
                </a:solidFill>
                <a:latin typeface="Roboto Condensed"/>
              </a:rPr>
              <a:t> ve hedefe göre karar </a:t>
            </a:r>
            <a:r>
              <a:rPr lang="tr-TR" sz="3399" dirty="0">
                <a:solidFill>
                  <a:srgbClr val="FFFFFF"/>
                </a:solidFill>
                <a:latin typeface="Roboto Condensed"/>
              </a:rPr>
              <a:t>düğümleri</a:t>
            </a:r>
            <a:r>
              <a:rPr lang="en-US" sz="3399" dirty="0">
                <a:solidFill>
                  <a:srgbClr val="FFFFFF"/>
                </a:solidFill>
                <a:latin typeface="Roboto Condensed"/>
              </a:rPr>
              <a:t> (decision nodes) </a:t>
            </a:r>
            <a:r>
              <a:rPr lang="tr-TR" sz="3399" dirty="0">
                <a:solidFill>
                  <a:srgbClr val="FFFFFF"/>
                </a:solidFill>
                <a:latin typeface="Roboto Condensed"/>
              </a:rPr>
              <a:t>ve</a:t>
            </a:r>
            <a:r>
              <a:rPr lang="en-US" sz="3399" dirty="0">
                <a:solidFill>
                  <a:srgbClr val="FFFFFF"/>
                </a:solidFill>
                <a:latin typeface="Roboto Condensed"/>
              </a:rPr>
              <a:t> yaprak düğümlerinden (leaf nodes) oluşan ağaç yapısı formunda bir model oluşturan bir sınıflandırma yöntemidir.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4750" y="5325831"/>
            <a:ext cx="9381225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8" lvl="1" indent="-367029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Roboto Condensed"/>
              </a:rPr>
              <a:t>Bir karar düğümü bir veya birden fazla dallanma içerebilir.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54750" y="7722756"/>
            <a:ext cx="9381225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8" lvl="1" indent="-367029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Roboto Condensed"/>
              </a:rPr>
              <a:t>ID3(Iterative Dichotomiser 3) algoritması sadece kategorik verilerle çalışmaktadır.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54750" y="6766445"/>
            <a:ext cx="9381225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6" lvl="1" indent="-399413">
              <a:lnSpc>
                <a:spcPts val="5179"/>
              </a:lnSpc>
              <a:buFont typeface="Arial"/>
              <a:buChar char="•"/>
            </a:pPr>
            <a:r>
              <a:rPr lang="en-US" sz="3699" dirty="0">
                <a:solidFill>
                  <a:srgbClr val="FFFFFF"/>
                </a:solidFill>
                <a:latin typeface="Roboto Condensed"/>
              </a:rPr>
              <a:t>İlk düğüme kök düğüm (root node) denir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04130" y="895350"/>
            <a:ext cx="386659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509FCB"/>
                </a:solidFill>
                <a:latin typeface="Roboto Condensed Bold"/>
              </a:rPr>
              <a:t>Algoritması</a:t>
            </a:r>
          </a:p>
        </p:txBody>
      </p:sp>
    </p:spTree>
    <p:extLst>
      <p:ext uri="{BB962C8B-B14F-4D97-AF65-F5344CB8AC3E}">
        <p14:creationId xmlns:p14="http://schemas.microsoft.com/office/powerpoint/2010/main" val="32710033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927556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69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0186" y="2543791"/>
            <a:ext cx="16230600" cy="6714509"/>
            <a:chOff x="0" y="0"/>
            <a:chExt cx="4274726" cy="1768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768430"/>
            </a:xfrm>
            <a:custGeom>
              <a:avLst/>
              <a:gdLst/>
              <a:ahLst/>
              <a:cxnLst/>
              <a:rect l="l" t="t" r="r" b="b"/>
              <a:pathLst>
                <a:path w="4274726" h="176843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44104"/>
                  </a:lnTo>
                  <a:cubicBezTo>
                    <a:pt x="4274726" y="1750556"/>
                    <a:pt x="4272163" y="1756743"/>
                    <a:pt x="4267601" y="1761305"/>
                  </a:cubicBezTo>
                  <a:cubicBezTo>
                    <a:pt x="4263039" y="1765867"/>
                    <a:pt x="4256851" y="1768430"/>
                    <a:pt x="4250399" y="1768430"/>
                  </a:cubicBezTo>
                  <a:lnTo>
                    <a:pt x="24327" y="1768430"/>
                  </a:lnTo>
                  <a:cubicBezTo>
                    <a:pt x="10891" y="1768430"/>
                    <a:pt x="0" y="1757539"/>
                    <a:pt x="0" y="174410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B3C5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274726" cy="1844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14864722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933033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85416" y="4768968"/>
            <a:ext cx="15001611" cy="3596075"/>
          </a:xfrm>
          <a:custGeom>
            <a:avLst/>
            <a:gdLst/>
            <a:ahLst/>
            <a:cxnLst/>
            <a:rect l="l" t="t" r="r" b="b"/>
            <a:pathLst>
              <a:path w="15001611" h="3596075">
                <a:moveTo>
                  <a:pt x="0" y="0"/>
                </a:moveTo>
                <a:lnTo>
                  <a:pt x="15001611" y="0"/>
                </a:lnTo>
                <a:lnTo>
                  <a:pt x="15001611" y="3596075"/>
                </a:lnTo>
                <a:lnTo>
                  <a:pt x="0" y="35960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190987" y="1092233"/>
            <a:ext cx="460798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509FCB"/>
                </a:solidFill>
                <a:latin typeface="Roboto Condensed Bold"/>
              </a:rPr>
              <a:t>Nasıl çalışır 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66139" y="1092233"/>
            <a:ext cx="3324848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D9EAF3"/>
                </a:solidFill>
                <a:latin typeface="Roboto Condensed Bold"/>
              </a:rPr>
              <a:t>Kodumuz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57689" y="2843280"/>
            <a:ext cx="15024436" cy="154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59"/>
              </a:lnSpc>
            </a:pPr>
            <a:r>
              <a:rPr lang="en-US" sz="4399" dirty="0">
                <a:solidFill>
                  <a:srgbClr val="FFFFFF"/>
                </a:solidFill>
                <a:latin typeface="Roboto Condensed"/>
              </a:rPr>
              <a:t>Kökün(Root)e ulaşana kadar alt kökü ile ilişkili son değerlerden hesaplanan değerleri döndürüyor.</a:t>
            </a:r>
          </a:p>
        </p:txBody>
      </p:sp>
    </p:spTree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B2404BC-3D49-BE0C-3AD5-443515224C80}"/>
              </a:ext>
            </a:extLst>
          </p:cNvPr>
          <p:cNvSpPr/>
          <p:nvPr/>
        </p:nvSpPr>
        <p:spPr>
          <a:xfrm>
            <a:off x="12725400" y="495300"/>
            <a:ext cx="2514600" cy="1013886"/>
          </a:xfrm>
          <a:prstGeom prst="ellipse">
            <a:avLst/>
          </a:prstGeom>
          <a:solidFill>
            <a:srgbClr val="2B6993">
              <a:alpha val="8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>
                <a:latin typeface="Roboto Condensed Bold" pitchFamily="2" charset="0"/>
                <a:ea typeface="Roboto Condensed Bold" pitchFamily="2" charset="0"/>
              </a:rPr>
              <a:t>Veri</a:t>
            </a:r>
          </a:p>
        </p:txBody>
      </p: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FF267596-3A0B-A35E-85AA-86EE3470D446}"/>
              </a:ext>
            </a:extLst>
          </p:cNvPr>
          <p:cNvCxnSpPr>
            <a:cxnSpLocks/>
            <a:stCxn id="3" idx="4"/>
            <a:endCxn id="24" idx="0"/>
          </p:cNvCxnSpPr>
          <p:nvPr/>
        </p:nvCxnSpPr>
        <p:spPr>
          <a:xfrm>
            <a:off x="13982700" y="1509186"/>
            <a:ext cx="0" cy="5430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AC86783-D847-6942-D1AF-DB373D26BFDC}"/>
              </a:ext>
            </a:extLst>
          </p:cNvPr>
          <p:cNvSpPr/>
          <p:nvPr/>
        </p:nvSpPr>
        <p:spPr>
          <a:xfrm>
            <a:off x="9067800" y="3391022"/>
            <a:ext cx="2971800" cy="1013886"/>
          </a:xfrm>
          <a:prstGeom prst="ellipse">
            <a:avLst/>
          </a:prstGeom>
          <a:solidFill>
            <a:srgbClr val="2B6993">
              <a:alpha val="8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dirty="0">
                <a:solidFill>
                  <a:srgbClr val="FFFFFF"/>
                </a:solidFill>
                <a:latin typeface="Roboto Condensed Bold" pitchFamily="2" charset="0"/>
                <a:ea typeface="Roboto Condensed Bold" pitchFamily="2" charset="0"/>
              </a:rPr>
              <a:t>Borç =</a:t>
            </a:r>
            <a:r>
              <a:rPr lang="tr-TR" sz="2800" kern="1200" dirty="0">
                <a:solidFill>
                  <a:srgbClr val="FFFFFF"/>
                </a:solidFill>
                <a:effectLst/>
                <a:latin typeface="Roboto Condensed Bold" pitchFamily="2" charset="0"/>
                <a:ea typeface="Roboto Condensed Bold" pitchFamily="2" charset="0"/>
                <a:cs typeface="+mn-cs"/>
              </a:rPr>
              <a:t>Düşük</a:t>
            </a:r>
            <a:endParaRPr lang="tr-TR" sz="2800" dirty="0">
              <a:latin typeface="Roboto Condensed Bold" pitchFamily="2" charset="0"/>
              <a:ea typeface="Roboto Condensed Bold" pitchFamily="2" charset="0"/>
            </a:endParaRPr>
          </a:p>
        </p:txBody>
      </p:sp>
      <p:cxnSp>
        <p:nvCxnSpPr>
          <p:cNvPr id="22" name="Düz Ok Bağlayıcısı 21">
            <a:extLst>
              <a:ext uri="{FF2B5EF4-FFF2-40B4-BE49-F238E27FC236}">
                <a16:creationId xmlns:a16="http://schemas.microsoft.com/office/drawing/2014/main" id="{EF767418-D016-A6AD-40F8-04A33AB1FFF5}"/>
              </a:ext>
            </a:extLst>
          </p:cNvPr>
          <p:cNvCxnSpPr>
            <a:cxnSpLocks/>
            <a:stCxn id="20" idx="3"/>
          </p:cNvCxnSpPr>
          <p:nvPr/>
        </p:nvCxnSpPr>
        <p:spPr>
          <a:xfrm flipH="1">
            <a:off x="8915400" y="4256428"/>
            <a:ext cx="587610" cy="4504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8615FDE-C712-CE57-7DAC-DFD0451EEA89}"/>
              </a:ext>
            </a:extLst>
          </p:cNvPr>
          <p:cNvSpPr/>
          <p:nvPr/>
        </p:nvSpPr>
        <p:spPr>
          <a:xfrm>
            <a:off x="5205856" y="7535258"/>
            <a:ext cx="2971799" cy="1013886"/>
          </a:xfrm>
          <a:prstGeom prst="ellipse">
            <a:avLst/>
          </a:prstGeom>
          <a:solidFill>
            <a:srgbClr val="2B6993">
              <a:alpha val="8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kern="1200" dirty="0">
                <a:solidFill>
                  <a:srgbClr val="FFFFFF"/>
                </a:solidFill>
                <a:effectLst/>
                <a:latin typeface="Roboto Condensed Bold" pitchFamily="2" charset="0"/>
                <a:ea typeface="Roboto Condensed Bold" pitchFamily="2" charset="0"/>
                <a:cs typeface="+mn-cs"/>
              </a:rPr>
              <a:t>Statü</a:t>
            </a:r>
            <a:endParaRPr lang="tr-TR" sz="2800" dirty="0">
              <a:latin typeface="Roboto Condensed Bold" pitchFamily="2" charset="0"/>
              <a:ea typeface="Roboto Condensed Bold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98EEC90-9559-F4ED-2493-B83341DA4147}"/>
              </a:ext>
            </a:extLst>
          </p:cNvPr>
          <p:cNvSpPr/>
          <p:nvPr/>
        </p:nvSpPr>
        <p:spPr>
          <a:xfrm>
            <a:off x="5143085" y="5976708"/>
            <a:ext cx="3097343" cy="1013886"/>
          </a:xfrm>
          <a:prstGeom prst="ellipse">
            <a:avLst/>
          </a:prstGeom>
          <a:solidFill>
            <a:srgbClr val="2B6993">
              <a:alpha val="8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kern="1200" dirty="0">
                <a:solidFill>
                  <a:srgbClr val="FFFFFF"/>
                </a:solidFill>
                <a:effectLst/>
                <a:latin typeface="Roboto Condensed Bold" pitchFamily="2" charset="0"/>
                <a:ea typeface="Roboto Condensed Bold" pitchFamily="2" charset="0"/>
                <a:cs typeface="+mn-cs"/>
              </a:rPr>
              <a:t>Gelir = Düşük </a:t>
            </a:r>
            <a:endParaRPr lang="tr-TR" sz="2800" dirty="0">
              <a:latin typeface="Roboto Condensed Bold" pitchFamily="2" charset="0"/>
              <a:ea typeface="Roboto Condensed Bold" pitchFamily="2" charset="0"/>
            </a:endParaRPr>
          </a:p>
        </p:txBody>
      </p:sp>
      <p:sp>
        <p:nvSpPr>
          <p:cNvPr id="37" name="Dikdörtgen: Köşeleri Yuvarlatılmış 36">
            <a:extLst>
              <a:ext uri="{FF2B5EF4-FFF2-40B4-BE49-F238E27FC236}">
                <a16:creationId xmlns:a16="http://schemas.microsoft.com/office/drawing/2014/main" id="{DFB18644-D014-12D2-5976-53748019D5C4}"/>
              </a:ext>
            </a:extLst>
          </p:cNvPr>
          <p:cNvSpPr/>
          <p:nvPr/>
        </p:nvSpPr>
        <p:spPr>
          <a:xfrm>
            <a:off x="7521809" y="8860002"/>
            <a:ext cx="2438327" cy="1013886"/>
          </a:xfrm>
          <a:prstGeom prst="roundRect">
            <a:avLst/>
          </a:prstGeom>
          <a:solidFill>
            <a:srgbClr val="2B69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kern="1200" dirty="0">
                <a:solidFill>
                  <a:srgbClr val="FFFFFF"/>
                </a:solidFill>
                <a:effectLst/>
                <a:latin typeface="Roboto Condensed Bold" pitchFamily="2" charset="0"/>
                <a:ea typeface="Roboto Condensed Bold" pitchFamily="2" charset="0"/>
                <a:cs typeface="+mn-cs"/>
              </a:rPr>
              <a:t>Statü = Ücretli</a:t>
            </a:r>
            <a:endParaRPr lang="tr-TR" sz="2800" dirty="0">
              <a:latin typeface="Roboto Condensed Bold" pitchFamily="2" charset="0"/>
              <a:ea typeface="Roboto Condensed Bold" pitchFamily="2" charset="0"/>
            </a:endParaRPr>
          </a:p>
          <a:p>
            <a:pPr algn="ctr"/>
            <a:r>
              <a:rPr lang="tr-TR" sz="2800" dirty="0"/>
              <a:t>İYİ</a:t>
            </a:r>
          </a:p>
        </p:txBody>
      </p:sp>
      <p:sp>
        <p:nvSpPr>
          <p:cNvPr id="38" name="Dikdörtgen: Köşeleri Yuvarlatılmış 37">
            <a:extLst>
              <a:ext uri="{FF2B5EF4-FFF2-40B4-BE49-F238E27FC236}">
                <a16:creationId xmlns:a16="http://schemas.microsoft.com/office/drawing/2014/main" id="{984FEB86-C6B7-1B71-2007-D126C4A3828E}"/>
              </a:ext>
            </a:extLst>
          </p:cNvPr>
          <p:cNvSpPr/>
          <p:nvPr/>
        </p:nvSpPr>
        <p:spPr>
          <a:xfrm>
            <a:off x="3276600" y="8821902"/>
            <a:ext cx="2557835" cy="1013886"/>
          </a:xfrm>
          <a:prstGeom prst="roundRect">
            <a:avLst/>
          </a:prstGeom>
          <a:solidFill>
            <a:srgbClr val="2B69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kern="1200" dirty="0">
                <a:solidFill>
                  <a:srgbClr val="FFFFFF"/>
                </a:solidFill>
                <a:effectLst/>
                <a:latin typeface="Roboto Condensed Bold" pitchFamily="2" charset="0"/>
                <a:ea typeface="Roboto Condensed Bold" pitchFamily="2" charset="0"/>
                <a:cs typeface="+mn-cs"/>
              </a:rPr>
              <a:t>Statü = İşveren</a:t>
            </a:r>
            <a:endParaRPr lang="tr-TR" sz="2800" dirty="0">
              <a:latin typeface="Roboto Condensed Bold" pitchFamily="2" charset="0"/>
              <a:ea typeface="Roboto Condensed Bold" pitchFamily="2" charset="0"/>
            </a:endParaRPr>
          </a:p>
          <a:p>
            <a:pPr algn="ctr"/>
            <a:r>
              <a:rPr lang="tr-TR" sz="2800" dirty="0"/>
              <a:t>Kötü</a:t>
            </a:r>
          </a:p>
        </p:txBody>
      </p:sp>
      <p:cxnSp>
        <p:nvCxnSpPr>
          <p:cNvPr id="69" name="Düz Ok Bağlayıcısı 68">
            <a:extLst>
              <a:ext uri="{FF2B5EF4-FFF2-40B4-BE49-F238E27FC236}">
                <a16:creationId xmlns:a16="http://schemas.microsoft.com/office/drawing/2014/main" id="{DDDACCD9-4A98-A8E0-29CF-26396FC9FD1C}"/>
              </a:ext>
            </a:extLst>
          </p:cNvPr>
          <p:cNvCxnSpPr>
            <a:cxnSpLocks/>
            <a:stCxn id="33" idx="3"/>
          </p:cNvCxnSpPr>
          <p:nvPr/>
        </p:nvCxnSpPr>
        <p:spPr>
          <a:xfrm flipH="1">
            <a:off x="6646300" y="5517370"/>
            <a:ext cx="875509" cy="5135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Düz Ok Bağlayıcısı 72">
            <a:extLst>
              <a:ext uri="{FF2B5EF4-FFF2-40B4-BE49-F238E27FC236}">
                <a16:creationId xmlns:a16="http://schemas.microsoft.com/office/drawing/2014/main" id="{F65BDE6E-4515-4D0B-A0F7-42C52227EB1F}"/>
              </a:ext>
            </a:extLst>
          </p:cNvPr>
          <p:cNvCxnSpPr>
            <a:cxnSpLocks/>
            <a:stCxn id="25" idx="5"/>
            <a:endCxn id="37" idx="0"/>
          </p:cNvCxnSpPr>
          <p:nvPr/>
        </p:nvCxnSpPr>
        <p:spPr>
          <a:xfrm>
            <a:off x="7742445" y="8400664"/>
            <a:ext cx="998528" cy="4593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Düz Ok Bağlayıcısı 73">
            <a:extLst>
              <a:ext uri="{FF2B5EF4-FFF2-40B4-BE49-F238E27FC236}">
                <a16:creationId xmlns:a16="http://schemas.microsoft.com/office/drawing/2014/main" id="{22CA7433-C5BA-7CD1-F2BE-BBC6B52C7C62}"/>
              </a:ext>
            </a:extLst>
          </p:cNvPr>
          <p:cNvCxnSpPr>
            <a:cxnSpLocks/>
            <a:stCxn id="25" idx="3"/>
            <a:endCxn id="38" idx="0"/>
          </p:cNvCxnSpPr>
          <p:nvPr/>
        </p:nvCxnSpPr>
        <p:spPr>
          <a:xfrm flipH="1">
            <a:off x="4555518" y="8400664"/>
            <a:ext cx="1085548" cy="4212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DD192AF-9DBF-D77B-181C-4A543E7CE248}"/>
              </a:ext>
            </a:extLst>
          </p:cNvPr>
          <p:cNvSpPr/>
          <p:nvPr/>
        </p:nvSpPr>
        <p:spPr>
          <a:xfrm>
            <a:off x="12725400" y="2052275"/>
            <a:ext cx="2514600" cy="1013886"/>
          </a:xfrm>
          <a:prstGeom prst="ellipse">
            <a:avLst/>
          </a:prstGeom>
          <a:solidFill>
            <a:srgbClr val="2B6993">
              <a:alpha val="8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>
                <a:solidFill>
                  <a:srgbClr val="FFFFFF"/>
                </a:solidFill>
                <a:latin typeface="Roboto Condensed Bold" pitchFamily="2" charset="0"/>
                <a:ea typeface="Roboto Condensed Bold" pitchFamily="2" charset="0"/>
              </a:rPr>
              <a:t>Borç</a:t>
            </a:r>
            <a:endParaRPr lang="tr-TR" sz="2400" dirty="0">
              <a:latin typeface="Roboto Condensed Bold" pitchFamily="2" charset="0"/>
              <a:ea typeface="Roboto Condensed Bold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2C843F3-55D4-640E-CEAC-47EBE6ABC219}"/>
              </a:ext>
            </a:extLst>
          </p:cNvPr>
          <p:cNvSpPr/>
          <p:nvPr/>
        </p:nvSpPr>
        <p:spPr>
          <a:xfrm>
            <a:off x="7086599" y="4651964"/>
            <a:ext cx="2971800" cy="1013886"/>
          </a:xfrm>
          <a:prstGeom prst="ellipse">
            <a:avLst/>
          </a:prstGeom>
          <a:solidFill>
            <a:srgbClr val="2B6993">
              <a:alpha val="8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kern="1200" dirty="0">
                <a:solidFill>
                  <a:srgbClr val="FFFFFF"/>
                </a:solidFill>
                <a:effectLst/>
                <a:latin typeface="Roboto Condensed Bold" pitchFamily="2" charset="0"/>
                <a:ea typeface="Roboto Condensed Bold" pitchFamily="2" charset="0"/>
                <a:cs typeface="+mn-cs"/>
              </a:rPr>
              <a:t>Gelir  </a:t>
            </a:r>
            <a:endParaRPr lang="tr-TR" sz="2800" dirty="0">
              <a:latin typeface="Roboto Condensed Bold" pitchFamily="2" charset="0"/>
              <a:ea typeface="Roboto Condensed Bold" pitchFamily="2" charset="0"/>
            </a:endParaRPr>
          </a:p>
        </p:txBody>
      </p:sp>
      <p:cxnSp>
        <p:nvCxnSpPr>
          <p:cNvPr id="62" name="Düz Ok Bağlayıcısı 61">
            <a:extLst>
              <a:ext uri="{FF2B5EF4-FFF2-40B4-BE49-F238E27FC236}">
                <a16:creationId xmlns:a16="http://schemas.microsoft.com/office/drawing/2014/main" id="{EE654DD9-D4BB-A195-0B1F-49770A938E92}"/>
              </a:ext>
            </a:extLst>
          </p:cNvPr>
          <p:cNvCxnSpPr>
            <a:cxnSpLocks/>
            <a:stCxn id="26" idx="4"/>
            <a:endCxn id="25" idx="0"/>
          </p:cNvCxnSpPr>
          <p:nvPr/>
        </p:nvCxnSpPr>
        <p:spPr>
          <a:xfrm flipH="1">
            <a:off x="6691756" y="6990594"/>
            <a:ext cx="1" cy="5446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Düz Ok Bağlayıcısı 70">
            <a:extLst>
              <a:ext uri="{FF2B5EF4-FFF2-40B4-BE49-F238E27FC236}">
                <a16:creationId xmlns:a16="http://schemas.microsoft.com/office/drawing/2014/main" id="{0EA71B84-4FFF-24A4-DCD1-E4A5D0D58950}"/>
              </a:ext>
            </a:extLst>
          </p:cNvPr>
          <p:cNvCxnSpPr>
            <a:cxnSpLocks/>
            <a:stCxn id="24" idx="3"/>
            <a:endCxn id="20" idx="7"/>
          </p:cNvCxnSpPr>
          <p:nvPr/>
        </p:nvCxnSpPr>
        <p:spPr>
          <a:xfrm flipH="1">
            <a:off x="11604390" y="2917681"/>
            <a:ext cx="1489265" cy="6218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7875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927556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69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0186" y="2543791"/>
            <a:ext cx="16230600" cy="6714509"/>
            <a:chOff x="0" y="0"/>
            <a:chExt cx="4274726" cy="1768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768430"/>
            </a:xfrm>
            <a:custGeom>
              <a:avLst/>
              <a:gdLst/>
              <a:ahLst/>
              <a:cxnLst/>
              <a:rect l="l" t="t" r="r" b="b"/>
              <a:pathLst>
                <a:path w="4274726" h="176843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44104"/>
                  </a:lnTo>
                  <a:cubicBezTo>
                    <a:pt x="4274726" y="1750556"/>
                    <a:pt x="4272163" y="1756743"/>
                    <a:pt x="4267601" y="1761305"/>
                  </a:cubicBezTo>
                  <a:cubicBezTo>
                    <a:pt x="4263039" y="1765867"/>
                    <a:pt x="4256851" y="1768430"/>
                    <a:pt x="4250399" y="1768430"/>
                  </a:cubicBezTo>
                  <a:lnTo>
                    <a:pt x="24327" y="1768430"/>
                  </a:lnTo>
                  <a:cubicBezTo>
                    <a:pt x="10891" y="1768430"/>
                    <a:pt x="0" y="1757539"/>
                    <a:pt x="0" y="174410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B3C5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274726" cy="1844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14864722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933033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61093" y="4451628"/>
            <a:ext cx="14902854" cy="2522021"/>
          </a:xfrm>
          <a:custGeom>
            <a:avLst/>
            <a:gdLst/>
            <a:ahLst/>
            <a:cxnLst/>
            <a:rect l="l" t="t" r="r" b="b"/>
            <a:pathLst>
              <a:path w="14902854" h="2522021">
                <a:moveTo>
                  <a:pt x="0" y="0"/>
                </a:moveTo>
                <a:lnTo>
                  <a:pt x="14902854" y="0"/>
                </a:lnTo>
                <a:lnTo>
                  <a:pt x="14902854" y="2522022"/>
                </a:lnTo>
                <a:lnTo>
                  <a:pt x="0" y="25220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190987" y="1092233"/>
            <a:ext cx="460798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509FCB"/>
                </a:solidFill>
                <a:latin typeface="Roboto Condensed Bold"/>
              </a:rPr>
              <a:t>Nasıl çalışır 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66139" y="1092233"/>
            <a:ext cx="3324848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D9EAF3"/>
                </a:solidFill>
                <a:latin typeface="Roboto Condensed Bold"/>
              </a:rPr>
              <a:t>Kodumuz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1093" y="3292174"/>
            <a:ext cx="15585642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Roboto Condensed"/>
              </a:rPr>
              <a:t>Önceki adım ile devam ediyor</a:t>
            </a:r>
          </a:p>
        </p:txBody>
      </p:sp>
    </p:spTree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B2404BC-3D49-BE0C-3AD5-443515224C80}"/>
              </a:ext>
            </a:extLst>
          </p:cNvPr>
          <p:cNvSpPr/>
          <p:nvPr/>
        </p:nvSpPr>
        <p:spPr>
          <a:xfrm>
            <a:off x="12725400" y="495300"/>
            <a:ext cx="2514600" cy="1013886"/>
          </a:xfrm>
          <a:prstGeom prst="ellipse">
            <a:avLst/>
          </a:prstGeom>
          <a:solidFill>
            <a:srgbClr val="2B6993">
              <a:alpha val="8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>
                <a:latin typeface="Roboto Condensed Bold" pitchFamily="2" charset="0"/>
                <a:ea typeface="Roboto Condensed Bold" pitchFamily="2" charset="0"/>
              </a:rPr>
              <a:t>Veri</a:t>
            </a:r>
          </a:p>
        </p:txBody>
      </p: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FF267596-3A0B-A35E-85AA-86EE3470D446}"/>
              </a:ext>
            </a:extLst>
          </p:cNvPr>
          <p:cNvCxnSpPr>
            <a:cxnSpLocks/>
            <a:stCxn id="3" idx="4"/>
            <a:endCxn id="24" idx="0"/>
          </p:cNvCxnSpPr>
          <p:nvPr/>
        </p:nvCxnSpPr>
        <p:spPr>
          <a:xfrm>
            <a:off x="13982700" y="1509186"/>
            <a:ext cx="0" cy="5430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AC86783-D847-6942-D1AF-DB373D26BFDC}"/>
              </a:ext>
            </a:extLst>
          </p:cNvPr>
          <p:cNvSpPr/>
          <p:nvPr/>
        </p:nvSpPr>
        <p:spPr>
          <a:xfrm>
            <a:off x="9067800" y="3391022"/>
            <a:ext cx="2971800" cy="1013886"/>
          </a:xfrm>
          <a:prstGeom prst="ellipse">
            <a:avLst/>
          </a:prstGeom>
          <a:solidFill>
            <a:srgbClr val="2B6993">
              <a:alpha val="8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dirty="0">
                <a:solidFill>
                  <a:srgbClr val="FFFFFF"/>
                </a:solidFill>
                <a:latin typeface="Roboto Condensed Bold" pitchFamily="2" charset="0"/>
                <a:ea typeface="Roboto Condensed Bold" pitchFamily="2" charset="0"/>
              </a:rPr>
              <a:t>Borç =</a:t>
            </a:r>
            <a:r>
              <a:rPr lang="tr-TR" sz="2800" kern="1200" dirty="0">
                <a:solidFill>
                  <a:srgbClr val="FFFFFF"/>
                </a:solidFill>
                <a:effectLst/>
                <a:latin typeface="Roboto Condensed Bold" pitchFamily="2" charset="0"/>
                <a:ea typeface="Roboto Condensed Bold" pitchFamily="2" charset="0"/>
                <a:cs typeface="+mn-cs"/>
              </a:rPr>
              <a:t>Düşük</a:t>
            </a:r>
            <a:endParaRPr lang="tr-TR" sz="2800" dirty="0">
              <a:latin typeface="Roboto Condensed Bold" pitchFamily="2" charset="0"/>
              <a:ea typeface="Roboto Condensed Bold" pitchFamily="2" charset="0"/>
            </a:endParaRPr>
          </a:p>
        </p:txBody>
      </p:sp>
      <p:cxnSp>
        <p:nvCxnSpPr>
          <p:cNvPr id="22" name="Düz Ok Bağlayıcısı 21">
            <a:extLst>
              <a:ext uri="{FF2B5EF4-FFF2-40B4-BE49-F238E27FC236}">
                <a16:creationId xmlns:a16="http://schemas.microsoft.com/office/drawing/2014/main" id="{EF767418-D016-A6AD-40F8-04A33AB1FFF5}"/>
              </a:ext>
            </a:extLst>
          </p:cNvPr>
          <p:cNvCxnSpPr>
            <a:cxnSpLocks/>
            <a:stCxn id="20" idx="3"/>
          </p:cNvCxnSpPr>
          <p:nvPr/>
        </p:nvCxnSpPr>
        <p:spPr>
          <a:xfrm flipH="1">
            <a:off x="8915400" y="4256428"/>
            <a:ext cx="587610" cy="4504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2C2EABC8-2D3F-AF46-2BCF-3F3208F15287}"/>
              </a:ext>
            </a:extLst>
          </p:cNvPr>
          <p:cNvCxnSpPr>
            <a:cxnSpLocks/>
            <a:stCxn id="33" idx="5"/>
            <a:endCxn id="34" idx="0"/>
          </p:cNvCxnSpPr>
          <p:nvPr/>
        </p:nvCxnSpPr>
        <p:spPr>
          <a:xfrm>
            <a:off x="9623189" y="5517370"/>
            <a:ext cx="1055566" cy="4545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8615FDE-C712-CE57-7DAC-DFD0451EEA89}"/>
              </a:ext>
            </a:extLst>
          </p:cNvPr>
          <p:cNvSpPr/>
          <p:nvPr/>
        </p:nvSpPr>
        <p:spPr>
          <a:xfrm>
            <a:off x="5205856" y="7535258"/>
            <a:ext cx="2971799" cy="1013886"/>
          </a:xfrm>
          <a:prstGeom prst="ellipse">
            <a:avLst/>
          </a:prstGeom>
          <a:solidFill>
            <a:srgbClr val="2B6993">
              <a:alpha val="8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kern="1200" dirty="0">
                <a:solidFill>
                  <a:srgbClr val="FFFFFF"/>
                </a:solidFill>
                <a:effectLst/>
                <a:latin typeface="Roboto Condensed Bold" pitchFamily="2" charset="0"/>
                <a:ea typeface="Roboto Condensed Bold" pitchFamily="2" charset="0"/>
                <a:cs typeface="+mn-cs"/>
              </a:rPr>
              <a:t>Statü</a:t>
            </a:r>
            <a:endParaRPr lang="tr-TR" sz="2800" dirty="0">
              <a:latin typeface="Roboto Condensed Bold" pitchFamily="2" charset="0"/>
              <a:ea typeface="Roboto Condensed Bold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98EEC90-9559-F4ED-2493-B83341DA4147}"/>
              </a:ext>
            </a:extLst>
          </p:cNvPr>
          <p:cNvSpPr/>
          <p:nvPr/>
        </p:nvSpPr>
        <p:spPr>
          <a:xfrm>
            <a:off x="5143085" y="5976708"/>
            <a:ext cx="3097343" cy="1013886"/>
          </a:xfrm>
          <a:prstGeom prst="ellipse">
            <a:avLst/>
          </a:prstGeom>
          <a:solidFill>
            <a:srgbClr val="2B6993">
              <a:alpha val="8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kern="1200" dirty="0">
                <a:solidFill>
                  <a:srgbClr val="FFFFFF"/>
                </a:solidFill>
                <a:effectLst/>
                <a:latin typeface="Roboto Condensed Bold" pitchFamily="2" charset="0"/>
                <a:ea typeface="Roboto Condensed Bold" pitchFamily="2" charset="0"/>
                <a:cs typeface="+mn-cs"/>
              </a:rPr>
              <a:t>Gelir = Düşük </a:t>
            </a:r>
            <a:endParaRPr lang="tr-TR" sz="2800" dirty="0">
              <a:latin typeface="Roboto Condensed Bold" pitchFamily="2" charset="0"/>
              <a:ea typeface="Roboto Condensed Bold" pitchFamily="2" charset="0"/>
            </a:endParaRPr>
          </a:p>
        </p:txBody>
      </p:sp>
      <p:sp>
        <p:nvSpPr>
          <p:cNvPr id="34" name="Dikdörtgen: Köşeleri Yuvarlatılmış 33">
            <a:extLst>
              <a:ext uri="{FF2B5EF4-FFF2-40B4-BE49-F238E27FC236}">
                <a16:creationId xmlns:a16="http://schemas.microsoft.com/office/drawing/2014/main" id="{A690D855-3FE7-83E6-E158-6203B6C26B24}"/>
              </a:ext>
            </a:extLst>
          </p:cNvPr>
          <p:cNvSpPr/>
          <p:nvPr/>
        </p:nvSpPr>
        <p:spPr>
          <a:xfrm>
            <a:off x="9459591" y="5971940"/>
            <a:ext cx="2438327" cy="1013886"/>
          </a:xfrm>
          <a:prstGeom prst="roundRect">
            <a:avLst/>
          </a:prstGeom>
          <a:solidFill>
            <a:srgbClr val="2B69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kern="1200" dirty="0">
                <a:solidFill>
                  <a:srgbClr val="FFFFFF"/>
                </a:solidFill>
                <a:effectLst/>
                <a:latin typeface="Roboto Condensed Bold" pitchFamily="2" charset="0"/>
                <a:ea typeface="Roboto Condensed Bold" pitchFamily="2" charset="0"/>
                <a:cs typeface="+mn-cs"/>
              </a:rPr>
              <a:t>Gelir = Yüksek</a:t>
            </a:r>
            <a:endParaRPr lang="tr-TR" sz="2800" dirty="0">
              <a:latin typeface="Roboto Condensed Bold" pitchFamily="2" charset="0"/>
              <a:ea typeface="Roboto Condensed Bold" pitchFamily="2" charset="0"/>
            </a:endParaRPr>
          </a:p>
          <a:p>
            <a:pPr algn="ctr"/>
            <a:r>
              <a:rPr lang="tr-TR" sz="2800" dirty="0"/>
              <a:t>İYİ</a:t>
            </a:r>
          </a:p>
        </p:txBody>
      </p:sp>
      <p:sp>
        <p:nvSpPr>
          <p:cNvPr id="37" name="Dikdörtgen: Köşeleri Yuvarlatılmış 36">
            <a:extLst>
              <a:ext uri="{FF2B5EF4-FFF2-40B4-BE49-F238E27FC236}">
                <a16:creationId xmlns:a16="http://schemas.microsoft.com/office/drawing/2014/main" id="{DFB18644-D014-12D2-5976-53748019D5C4}"/>
              </a:ext>
            </a:extLst>
          </p:cNvPr>
          <p:cNvSpPr/>
          <p:nvPr/>
        </p:nvSpPr>
        <p:spPr>
          <a:xfrm>
            <a:off x="7521809" y="8860002"/>
            <a:ext cx="2438327" cy="1013886"/>
          </a:xfrm>
          <a:prstGeom prst="roundRect">
            <a:avLst/>
          </a:prstGeom>
          <a:solidFill>
            <a:srgbClr val="2B69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kern="1200" dirty="0">
                <a:solidFill>
                  <a:srgbClr val="FFFFFF"/>
                </a:solidFill>
                <a:effectLst/>
                <a:latin typeface="Roboto Condensed Bold" pitchFamily="2" charset="0"/>
                <a:ea typeface="Roboto Condensed Bold" pitchFamily="2" charset="0"/>
                <a:cs typeface="+mn-cs"/>
              </a:rPr>
              <a:t>Statü = Ücretli</a:t>
            </a:r>
            <a:endParaRPr lang="tr-TR" sz="2800" dirty="0">
              <a:latin typeface="Roboto Condensed Bold" pitchFamily="2" charset="0"/>
              <a:ea typeface="Roboto Condensed Bold" pitchFamily="2" charset="0"/>
            </a:endParaRPr>
          </a:p>
          <a:p>
            <a:pPr algn="ctr"/>
            <a:r>
              <a:rPr lang="tr-TR" sz="2800" dirty="0"/>
              <a:t>İYİ</a:t>
            </a:r>
          </a:p>
        </p:txBody>
      </p:sp>
      <p:sp>
        <p:nvSpPr>
          <p:cNvPr id="38" name="Dikdörtgen: Köşeleri Yuvarlatılmış 37">
            <a:extLst>
              <a:ext uri="{FF2B5EF4-FFF2-40B4-BE49-F238E27FC236}">
                <a16:creationId xmlns:a16="http://schemas.microsoft.com/office/drawing/2014/main" id="{984FEB86-C6B7-1B71-2007-D126C4A3828E}"/>
              </a:ext>
            </a:extLst>
          </p:cNvPr>
          <p:cNvSpPr/>
          <p:nvPr/>
        </p:nvSpPr>
        <p:spPr>
          <a:xfrm>
            <a:off x="3276600" y="8821902"/>
            <a:ext cx="2557835" cy="1013886"/>
          </a:xfrm>
          <a:prstGeom prst="roundRect">
            <a:avLst/>
          </a:prstGeom>
          <a:solidFill>
            <a:srgbClr val="2B69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kern="1200" dirty="0">
                <a:solidFill>
                  <a:srgbClr val="FFFFFF"/>
                </a:solidFill>
                <a:effectLst/>
                <a:latin typeface="Roboto Condensed Bold" pitchFamily="2" charset="0"/>
                <a:ea typeface="Roboto Condensed Bold" pitchFamily="2" charset="0"/>
                <a:cs typeface="+mn-cs"/>
              </a:rPr>
              <a:t>Statü = İşveren</a:t>
            </a:r>
            <a:endParaRPr lang="tr-TR" sz="2800" dirty="0">
              <a:latin typeface="Roboto Condensed Bold" pitchFamily="2" charset="0"/>
              <a:ea typeface="Roboto Condensed Bold" pitchFamily="2" charset="0"/>
            </a:endParaRPr>
          </a:p>
          <a:p>
            <a:pPr algn="ctr"/>
            <a:r>
              <a:rPr lang="tr-TR" sz="2800" dirty="0"/>
              <a:t>Kötü</a:t>
            </a:r>
          </a:p>
        </p:txBody>
      </p:sp>
      <p:cxnSp>
        <p:nvCxnSpPr>
          <p:cNvPr id="69" name="Düz Ok Bağlayıcısı 68">
            <a:extLst>
              <a:ext uri="{FF2B5EF4-FFF2-40B4-BE49-F238E27FC236}">
                <a16:creationId xmlns:a16="http://schemas.microsoft.com/office/drawing/2014/main" id="{DDDACCD9-4A98-A8E0-29CF-26396FC9FD1C}"/>
              </a:ext>
            </a:extLst>
          </p:cNvPr>
          <p:cNvCxnSpPr>
            <a:cxnSpLocks/>
            <a:stCxn id="33" idx="3"/>
          </p:cNvCxnSpPr>
          <p:nvPr/>
        </p:nvCxnSpPr>
        <p:spPr>
          <a:xfrm flipH="1">
            <a:off x="6646300" y="5517370"/>
            <a:ext cx="875509" cy="5135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Düz Ok Bağlayıcısı 72">
            <a:extLst>
              <a:ext uri="{FF2B5EF4-FFF2-40B4-BE49-F238E27FC236}">
                <a16:creationId xmlns:a16="http://schemas.microsoft.com/office/drawing/2014/main" id="{F65BDE6E-4515-4D0B-A0F7-42C52227EB1F}"/>
              </a:ext>
            </a:extLst>
          </p:cNvPr>
          <p:cNvCxnSpPr>
            <a:cxnSpLocks/>
            <a:stCxn id="25" idx="5"/>
            <a:endCxn id="37" idx="0"/>
          </p:cNvCxnSpPr>
          <p:nvPr/>
        </p:nvCxnSpPr>
        <p:spPr>
          <a:xfrm>
            <a:off x="7742445" y="8400664"/>
            <a:ext cx="998528" cy="4593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Düz Ok Bağlayıcısı 73">
            <a:extLst>
              <a:ext uri="{FF2B5EF4-FFF2-40B4-BE49-F238E27FC236}">
                <a16:creationId xmlns:a16="http://schemas.microsoft.com/office/drawing/2014/main" id="{22CA7433-C5BA-7CD1-F2BE-BBC6B52C7C62}"/>
              </a:ext>
            </a:extLst>
          </p:cNvPr>
          <p:cNvCxnSpPr>
            <a:cxnSpLocks/>
            <a:stCxn id="25" idx="3"/>
            <a:endCxn id="38" idx="0"/>
          </p:cNvCxnSpPr>
          <p:nvPr/>
        </p:nvCxnSpPr>
        <p:spPr>
          <a:xfrm flipH="1">
            <a:off x="4555518" y="8400664"/>
            <a:ext cx="1085548" cy="4212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DD192AF-9DBF-D77B-181C-4A543E7CE248}"/>
              </a:ext>
            </a:extLst>
          </p:cNvPr>
          <p:cNvSpPr/>
          <p:nvPr/>
        </p:nvSpPr>
        <p:spPr>
          <a:xfrm>
            <a:off x="12725400" y="2052275"/>
            <a:ext cx="2514600" cy="1013886"/>
          </a:xfrm>
          <a:prstGeom prst="ellipse">
            <a:avLst/>
          </a:prstGeom>
          <a:solidFill>
            <a:srgbClr val="2B6993">
              <a:alpha val="8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>
                <a:solidFill>
                  <a:srgbClr val="FFFFFF"/>
                </a:solidFill>
                <a:latin typeface="Roboto Condensed Bold" pitchFamily="2" charset="0"/>
                <a:ea typeface="Roboto Condensed Bold" pitchFamily="2" charset="0"/>
              </a:rPr>
              <a:t>Borç</a:t>
            </a:r>
            <a:endParaRPr lang="tr-TR" sz="2400" dirty="0">
              <a:latin typeface="Roboto Condensed Bold" pitchFamily="2" charset="0"/>
              <a:ea typeface="Roboto Condensed Bold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2C843F3-55D4-640E-CEAC-47EBE6ABC219}"/>
              </a:ext>
            </a:extLst>
          </p:cNvPr>
          <p:cNvSpPr/>
          <p:nvPr/>
        </p:nvSpPr>
        <p:spPr>
          <a:xfrm>
            <a:off x="7086599" y="4651964"/>
            <a:ext cx="2971800" cy="1013886"/>
          </a:xfrm>
          <a:prstGeom prst="ellipse">
            <a:avLst/>
          </a:prstGeom>
          <a:solidFill>
            <a:srgbClr val="2B6993">
              <a:alpha val="8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kern="1200" dirty="0">
                <a:solidFill>
                  <a:srgbClr val="FFFFFF"/>
                </a:solidFill>
                <a:effectLst/>
                <a:latin typeface="Roboto Condensed Bold" pitchFamily="2" charset="0"/>
                <a:ea typeface="Roboto Condensed Bold" pitchFamily="2" charset="0"/>
                <a:cs typeface="+mn-cs"/>
              </a:rPr>
              <a:t>Gelir  </a:t>
            </a:r>
            <a:endParaRPr lang="tr-TR" sz="2800" dirty="0">
              <a:latin typeface="Roboto Condensed Bold" pitchFamily="2" charset="0"/>
              <a:ea typeface="Roboto Condensed Bold" pitchFamily="2" charset="0"/>
            </a:endParaRPr>
          </a:p>
        </p:txBody>
      </p:sp>
      <p:cxnSp>
        <p:nvCxnSpPr>
          <p:cNvPr id="62" name="Düz Ok Bağlayıcısı 61">
            <a:extLst>
              <a:ext uri="{FF2B5EF4-FFF2-40B4-BE49-F238E27FC236}">
                <a16:creationId xmlns:a16="http://schemas.microsoft.com/office/drawing/2014/main" id="{EE654DD9-D4BB-A195-0B1F-49770A938E92}"/>
              </a:ext>
            </a:extLst>
          </p:cNvPr>
          <p:cNvCxnSpPr>
            <a:cxnSpLocks/>
            <a:stCxn id="26" idx="4"/>
            <a:endCxn id="25" idx="0"/>
          </p:cNvCxnSpPr>
          <p:nvPr/>
        </p:nvCxnSpPr>
        <p:spPr>
          <a:xfrm flipH="1">
            <a:off x="6691756" y="6990594"/>
            <a:ext cx="1" cy="5446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Düz Ok Bağlayıcısı 70">
            <a:extLst>
              <a:ext uri="{FF2B5EF4-FFF2-40B4-BE49-F238E27FC236}">
                <a16:creationId xmlns:a16="http://schemas.microsoft.com/office/drawing/2014/main" id="{0EA71B84-4FFF-24A4-DCD1-E4A5D0D58950}"/>
              </a:ext>
            </a:extLst>
          </p:cNvPr>
          <p:cNvCxnSpPr>
            <a:cxnSpLocks/>
            <a:stCxn id="24" idx="3"/>
            <a:endCxn id="20" idx="7"/>
          </p:cNvCxnSpPr>
          <p:nvPr/>
        </p:nvCxnSpPr>
        <p:spPr>
          <a:xfrm flipH="1">
            <a:off x="11604390" y="2917681"/>
            <a:ext cx="1489265" cy="6218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82192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927556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69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0186" y="2543791"/>
            <a:ext cx="16230600" cy="6714509"/>
            <a:chOff x="0" y="0"/>
            <a:chExt cx="4274726" cy="1768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768430"/>
            </a:xfrm>
            <a:custGeom>
              <a:avLst/>
              <a:gdLst/>
              <a:ahLst/>
              <a:cxnLst/>
              <a:rect l="l" t="t" r="r" b="b"/>
              <a:pathLst>
                <a:path w="4274726" h="176843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44104"/>
                  </a:lnTo>
                  <a:cubicBezTo>
                    <a:pt x="4274726" y="1750556"/>
                    <a:pt x="4272163" y="1756743"/>
                    <a:pt x="4267601" y="1761305"/>
                  </a:cubicBezTo>
                  <a:cubicBezTo>
                    <a:pt x="4263039" y="1765867"/>
                    <a:pt x="4256851" y="1768430"/>
                    <a:pt x="4250399" y="1768430"/>
                  </a:cubicBezTo>
                  <a:lnTo>
                    <a:pt x="24327" y="1768430"/>
                  </a:lnTo>
                  <a:cubicBezTo>
                    <a:pt x="10891" y="1768430"/>
                    <a:pt x="0" y="1757539"/>
                    <a:pt x="0" y="174410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B3C5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274726" cy="1844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14864722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933033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61093" y="5508994"/>
            <a:ext cx="14898207" cy="3381220"/>
          </a:xfrm>
          <a:custGeom>
            <a:avLst/>
            <a:gdLst/>
            <a:ahLst/>
            <a:cxnLst/>
            <a:rect l="l" t="t" r="r" b="b"/>
            <a:pathLst>
              <a:path w="14898207" h="3381220">
                <a:moveTo>
                  <a:pt x="0" y="0"/>
                </a:moveTo>
                <a:lnTo>
                  <a:pt x="14898207" y="0"/>
                </a:lnTo>
                <a:lnTo>
                  <a:pt x="14898207" y="3381221"/>
                </a:lnTo>
                <a:lnTo>
                  <a:pt x="0" y="33812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190987" y="1092233"/>
            <a:ext cx="460798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509FCB"/>
                </a:solidFill>
                <a:latin typeface="Roboto Condensed Bold"/>
              </a:rPr>
              <a:t>Nasıl çalışır 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66139" y="1092233"/>
            <a:ext cx="3324848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D9EAF3"/>
                </a:solidFill>
                <a:latin typeface="Roboto Condensed Bold"/>
              </a:rPr>
              <a:t>Kodumuz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1093" y="3292174"/>
            <a:ext cx="15585642" cy="279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Roboto Condensed"/>
              </a:rPr>
              <a:t>Ağaç son durumuna göre biçimlendiriliyor ve yazdırılıyor....</a:t>
            </a:r>
          </a:p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Roboto Condensed"/>
              </a:rPr>
              <a:t>Ağaçta tüm sütunlar değerlerin sonuçları görünür ve böylece algoritmanın karar </a:t>
            </a:r>
            <a:r>
              <a:rPr lang="tr-TR" sz="3999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ağacı</a:t>
            </a:r>
            <a:r>
              <a:rPr lang="en-US" sz="3999" dirty="0">
                <a:solidFill>
                  <a:srgbClr val="FFFFFF"/>
                </a:solidFill>
                <a:latin typeface="Roboto Condensed"/>
              </a:rPr>
              <a:t> </a:t>
            </a:r>
            <a:r>
              <a:rPr lang="tr-TR" sz="3999" dirty="0">
                <a:solidFill>
                  <a:srgbClr val="FFFFFF"/>
                </a:solidFill>
                <a:latin typeface="Roboto Condensed"/>
              </a:rPr>
              <a:t>oluşturulmuştur</a:t>
            </a:r>
            <a:r>
              <a:rPr lang="en-US" sz="3999" dirty="0">
                <a:solidFill>
                  <a:srgbClr val="FFFFFF"/>
                </a:solidFill>
                <a:latin typeface="Roboto Condensed"/>
              </a:rPr>
              <a:t>.</a:t>
            </a:r>
          </a:p>
          <a:p>
            <a:pPr>
              <a:lnSpc>
                <a:spcPts val="5599"/>
              </a:lnSpc>
            </a:pPr>
            <a:endParaRPr lang="en-US" sz="3999" dirty="0">
              <a:solidFill>
                <a:srgbClr val="FFFFFF"/>
              </a:solidFill>
              <a:latin typeface="Roboto Condensed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B2404BC-3D49-BE0C-3AD5-443515224C80}"/>
              </a:ext>
            </a:extLst>
          </p:cNvPr>
          <p:cNvSpPr/>
          <p:nvPr/>
        </p:nvSpPr>
        <p:spPr>
          <a:xfrm>
            <a:off x="12725400" y="495300"/>
            <a:ext cx="2514600" cy="1013886"/>
          </a:xfrm>
          <a:prstGeom prst="ellipse">
            <a:avLst/>
          </a:prstGeom>
          <a:solidFill>
            <a:srgbClr val="2B6993">
              <a:alpha val="8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>
                <a:latin typeface="Roboto Condensed Bold" pitchFamily="2" charset="0"/>
                <a:ea typeface="Roboto Condensed Bold" pitchFamily="2" charset="0"/>
              </a:rPr>
              <a:t>Veri</a:t>
            </a:r>
          </a:p>
        </p:txBody>
      </p: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FF267596-3A0B-A35E-85AA-86EE3470D446}"/>
              </a:ext>
            </a:extLst>
          </p:cNvPr>
          <p:cNvCxnSpPr>
            <a:cxnSpLocks/>
            <a:stCxn id="3" idx="4"/>
            <a:endCxn id="24" idx="0"/>
          </p:cNvCxnSpPr>
          <p:nvPr/>
        </p:nvCxnSpPr>
        <p:spPr>
          <a:xfrm>
            <a:off x="13982700" y="1509186"/>
            <a:ext cx="0" cy="5430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AC86783-D847-6942-D1AF-DB373D26BFDC}"/>
              </a:ext>
            </a:extLst>
          </p:cNvPr>
          <p:cNvSpPr/>
          <p:nvPr/>
        </p:nvSpPr>
        <p:spPr>
          <a:xfrm>
            <a:off x="9067800" y="3391022"/>
            <a:ext cx="2971800" cy="1013886"/>
          </a:xfrm>
          <a:prstGeom prst="ellipse">
            <a:avLst/>
          </a:prstGeom>
          <a:solidFill>
            <a:srgbClr val="2B6993">
              <a:alpha val="8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dirty="0">
                <a:solidFill>
                  <a:srgbClr val="FFFFFF"/>
                </a:solidFill>
                <a:latin typeface="Roboto Condensed Bold" pitchFamily="2" charset="0"/>
                <a:ea typeface="Roboto Condensed Bold" pitchFamily="2" charset="0"/>
              </a:rPr>
              <a:t>Borç =</a:t>
            </a:r>
            <a:r>
              <a:rPr lang="tr-TR" sz="2800" kern="1200" dirty="0">
                <a:solidFill>
                  <a:srgbClr val="FFFFFF"/>
                </a:solidFill>
                <a:effectLst/>
                <a:latin typeface="Roboto Condensed Bold" pitchFamily="2" charset="0"/>
                <a:ea typeface="Roboto Condensed Bold" pitchFamily="2" charset="0"/>
                <a:cs typeface="+mn-cs"/>
              </a:rPr>
              <a:t>Düşük</a:t>
            </a:r>
            <a:endParaRPr lang="tr-TR" sz="2800" dirty="0">
              <a:latin typeface="Roboto Condensed Bold" pitchFamily="2" charset="0"/>
              <a:ea typeface="Roboto Condensed Bold" pitchFamily="2" charset="0"/>
            </a:endParaRPr>
          </a:p>
        </p:txBody>
      </p:sp>
      <p:cxnSp>
        <p:nvCxnSpPr>
          <p:cNvPr id="22" name="Düz Ok Bağlayıcısı 21">
            <a:extLst>
              <a:ext uri="{FF2B5EF4-FFF2-40B4-BE49-F238E27FC236}">
                <a16:creationId xmlns:a16="http://schemas.microsoft.com/office/drawing/2014/main" id="{EF767418-D016-A6AD-40F8-04A33AB1FFF5}"/>
              </a:ext>
            </a:extLst>
          </p:cNvPr>
          <p:cNvCxnSpPr>
            <a:cxnSpLocks/>
            <a:stCxn id="20" idx="3"/>
          </p:cNvCxnSpPr>
          <p:nvPr/>
        </p:nvCxnSpPr>
        <p:spPr>
          <a:xfrm flipH="1">
            <a:off x="8915400" y="4256428"/>
            <a:ext cx="587610" cy="4504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2C2EABC8-2D3F-AF46-2BCF-3F3208F15287}"/>
              </a:ext>
            </a:extLst>
          </p:cNvPr>
          <p:cNvCxnSpPr>
            <a:cxnSpLocks/>
            <a:stCxn id="33" idx="5"/>
            <a:endCxn id="34" idx="0"/>
          </p:cNvCxnSpPr>
          <p:nvPr/>
        </p:nvCxnSpPr>
        <p:spPr>
          <a:xfrm>
            <a:off x="9623189" y="5517370"/>
            <a:ext cx="1055566" cy="4545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8615FDE-C712-CE57-7DAC-DFD0451EEA89}"/>
              </a:ext>
            </a:extLst>
          </p:cNvPr>
          <p:cNvSpPr/>
          <p:nvPr/>
        </p:nvSpPr>
        <p:spPr>
          <a:xfrm>
            <a:off x="5205856" y="7535258"/>
            <a:ext cx="2971799" cy="1013886"/>
          </a:xfrm>
          <a:prstGeom prst="ellipse">
            <a:avLst/>
          </a:prstGeom>
          <a:solidFill>
            <a:srgbClr val="2B6993">
              <a:alpha val="8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kern="1200" dirty="0">
                <a:solidFill>
                  <a:srgbClr val="FFFFFF"/>
                </a:solidFill>
                <a:effectLst/>
                <a:latin typeface="Roboto Condensed Bold" pitchFamily="2" charset="0"/>
                <a:ea typeface="Roboto Condensed Bold" pitchFamily="2" charset="0"/>
                <a:cs typeface="+mn-cs"/>
              </a:rPr>
              <a:t>Statü</a:t>
            </a:r>
            <a:endParaRPr lang="tr-TR" sz="2800" dirty="0">
              <a:latin typeface="Roboto Condensed Bold" pitchFamily="2" charset="0"/>
              <a:ea typeface="Roboto Condensed Bold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98EEC90-9559-F4ED-2493-B83341DA4147}"/>
              </a:ext>
            </a:extLst>
          </p:cNvPr>
          <p:cNvSpPr/>
          <p:nvPr/>
        </p:nvSpPr>
        <p:spPr>
          <a:xfrm>
            <a:off x="5143085" y="5976708"/>
            <a:ext cx="3097343" cy="1013886"/>
          </a:xfrm>
          <a:prstGeom prst="ellipse">
            <a:avLst/>
          </a:prstGeom>
          <a:solidFill>
            <a:srgbClr val="2B6993">
              <a:alpha val="8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kern="1200" dirty="0">
                <a:solidFill>
                  <a:srgbClr val="FFFFFF"/>
                </a:solidFill>
                <a:effectLst/>
                <a:latin typeface="Roboto Condensed Bold" pitchFamily="2" charset="0"/>
                <a:ea typeface="Roboto Condensed Bold" pitchFamily="2" charset="0"/>
                <a:cs typeface="+mn-cs"/>
              </a:rPr>
              <a:t>Gelir = Düşük </a:t>
            </a:r>
            <a:endParaRPr lang="tr-TR" sz="2800" dirty="0">
              <a:latin typeface="Roboto Condensed Bold" pitchFamily="2" charset="0"/>
              <a:ea typeface="Roboto Condensed Bold" pitchFamily="2" charset="0"/>
            </a:endParaRPr>
          </a:p>
        </p:txBody>
      </p:sp>
      <p:sp>
        <p:nvSpPr>
          <p:cNvPr id="34" name="Dikdörtgen: Köşeleri Yuvarlatılmış 33">
            <a:extLst>
              <a:ext uri="{FF2B5EF4-FFF2-40B4-BE49-F238E27FC236}">
                <a16:creationId xmlns:a16="http://schemas.microsoft.com/office/drawing/2014/main" id="{A690D855-3FE7-83E6-E158-6203B6C26B24}"/>
              </a:ext>
            </a:extLst>
          </p:cNvPr>
          <p:cNvSpPr/>
          <p:nvPr/>
        </p:nvSpPr>
        <p:spPr>
          <a:xfrm>
            <a:off x="9459591" y="5971940"/>
            <a:ext cx="2438327" cy="1013886"/>
          </a:xfrm>
          <a:prstGeom prst="roundRect">
            <a:avLst/>
          </a:prstGeom>
          <a:solidFill>
            <a:srgbClr val="2B69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kern="1200" dirty="0">
                <a:solidFill>
                  <a:srgbClr val="FFFFFF"/>
                </a:solidFill>
                <a:effectLst/>
                <a:latin typeface="Roboto Condensed Bold" pitchFamily="2" charset="0"/>
                <a:ea typeface="Roboto Condensed Bold" pitchFamily="2" charset="0"/>
                <a:cs typeface="+mn-cs"/>
              </a:rPr>
              <a:t>Gelir = Yüksek</a:t>
            </a:r>
            <a:endParaRPr lang="tr-TR" sz="2800" dirty="0">
              <a:latin typeface="Roboto Condensed Bold" pitchFamily="2" charset="0"/>
              <a:ea typeface="Roboto Condensed Bold" pitchFamily="2" charset="0"/>
            </a:endParaRPr>
          </a:p>
          <a:p>
            <a:pPr algn="ctr"/>
            <a:r>
              <a:rPr lang="tr-TR" sz="2800" dirty="0"/>
              <a:t>İYİ</a:t>
            </a:r>
          </a:p>
        </p:txBody>
      </p:sp>
      <p:sp>
        <p:nvSpPr>
          <p:cNvPr id="37" name="Dikdörtgen: Köşeleri Yuvarlatılmış 36">
            <a:extLst>
              <a:ext uri="{FF2B5EF4-FFF2-40B4-BE49-F238E27FC236}">
                <a16:creationId xmlns:a16="http://schemas.microsoft.com/office/drawing/2014/main" id="{DFB18644-D014-12D2-5976-53748019D5C4}"/>
              </a:ext>
            </a:extLst>
          </p:cNvPr>
          <p:cNvSpPr/>
          <p:nvPr/>
        </p:nvSpPr>
        <p:spPr>
          <a:xfrm>
            <a:off x="7521809" y="8860002"/>
            <a:ext cx="2438327" cy="1013886"/>
          </a:xfrm>
          <a:prstGeom prst="roundRect">
            <a:avLst/>
          </a:prstGeom>
          <a:solidFill>
            <a:srgbClr val="2B69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kern="1200" dirty="0">
                <a:solidFill>
                  <a:srgbClr val="FFFFFF"/>
                </a:solidFill>
                <a:effectLst/>
                <a:latin typeface="Roboto Condensed Bold" pitchFamily="2" charset="0"/>
                <a:ea typeface="Roboto Condensed Bold" pitchFamily="2" charset="0"/>
                <a:cs typeface="+mn-cs"/>
              </a:rPr>
              <a:t>Statü = Ücretli</a:t>
            </a:r>
            <a:endParaRPr lang="tr-TR" sz="2800" dirty="0">
              <a:latin typeface="Roboto Condensed Bold" pitchFamily="2" charset="0"/>
              <a:ea typeface="Roboto Condensed Bold" pitchFamily="2" charset="0"/>
            </a:endParaRPr>
          </a:p>
          <a:p>
            <a:pPr algn="ctr"/>
            <a:r>
              <a:rPr lang="tr-TR" sz="2800" dirty="0"/>
              <a:t>İYİ</a:t>
            </a:r>
          </a:p>
        </p:txBody>
      </p:sp>
      <p:sp>
        <p:nvSpPr>
          <p:cNvPr id="38" name="Dikdörtgen: Köşeleri Yuvarlatılmış 37">
            <a:extLst>
              <a:ext uri="{FF2B5EF4-FFF2-40B4-BE49-F238E27FC236}">
                <a16:creationId xmlns:a16="http://schemas.microsoft.com/office/drawing/2014/main" id="{984FEB86-C6B7-1B71-2007-D126C4A3828E}"/>
              </a:ext>
            </a:extLst>
          </p:cNvPr>
          <p:cNvSpPr/>
          <p:nvPr/>
        </p:nvSpPr>
        <p:spPr>
          <a:xfrm>
            <a:off x="3276600" y="8821902"/>
            <a:ext cx="2557835" cy="1013886"/>
          </a:xfrm>
          <a:prstGeom prst="roundRect">
            <a:avLst/>
          </a:prstGeom>
          <a:solidFill>
            <a:srgbClr val="2B69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kern="1200" dirty="0">
                <a:solidFill>
                  <a:srgbClr val="FFFFFF"/>
                </a:solidFill>
                <a:effectLst/>
                <a:latin typeface="Roboto Condensed Bold" pitchFamily="2" charset="0"/>
                <a:ea typeface="Roboto Condensed Bold" pitchFamily="2" charset="0"/>
                <a:cs typeface="+mn-cs"/>
              </a:rPr>
              <a:t>Statü = İşveren</a:t>
            </a:r>
            <a:endParaRPr lang="tr-TR" sz="2800" dirty="0">
              <a:latin typeface="Roboto Condensed Bold" pitchFamily="2" charset="0"/>
              <a:ea typeface="Roboto Condensed Bold" pitchFamily="2" charset="0"/>
            </a:endParaRPr>
          </a:p>
          <a:p>
            <a:pPr algn="ctr"/>
            <a:r>
              <a:rPr lang="tr-TR" sz="2800" dirty="0"/>
              <a:t>Kötü</a:t>
            </a:r>
          </a:p>
        </p:txBody>
      </p:sp>
      <p:sp>
        <p:nvSpPr>
          <p:cNvPr id="39" name="Dikdörtgen: Köşeleri Yuvarlatılmış 38">
            <a:extLst>
              <a:ext uri="{FF2B5EF4-FFF2-40B4-BE49-F238E27FC236}">
                <a16:creationId xmlns:a16="http://schemas.microsoft.com/office/drawing/2014/main" id="{E50940E6-D2C8-8C3D-3D3B-F7783A6607D2}"/>
              </a:ext>
            </a:extLst>
          </p:cNvPr>
          <p:cNvSpPr/>
          <p:nvPr/>
        </p:nvSpPr>
        <p:spPr>
          <a:xfrm>
            <a:off x="15087600" y="3467782"/>
            <a:ext cx="2063200" cy="1013886"/>
          </a:xfrm>
          <a:prstGeom prst="roundRect">
            <a:avLst/>
          </a:prstGeom>
          <a:solidFill>
            <a:srgbClr val="2B69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kern="1200" dirty="0">
                <a:solidFill>
                  <a:srgbClr val="FFFFFF"/>
                </a:solidFill>
                <a:effectLst/>
                <a:latin typeface="Roboto Condensed Bold" pitchFamily="2" charset="0"/>
                <a:ea typeface="Roboto Condensed Bold" pitchFamily="2" charset="0"/>
                <a:cs typeface="+mn-cs"/>
              </a:rPr>
              <a:t>Borç = Yüksek</a:t>
            </a:r>
            <a:endParaRPr lang="tr-TR" sz="2400" dirty="0">
              <a:latin typeface="Roboto Condensed Bold" pitchFamily="2" charset="0"/>
              <a:ea typeface="Roboto Condensed Bold" pitchFamily="2" charset="0"/>
            </a:endParaRPr>
          </a:p>
          <a:p>
            <a:pPr algn="ctr"/>
            <a:r>
              <a:rPr lang="tr-TR" sz="2400" dirty="0"/>
              <a:t>İYİ</a:t>
            </a:r>
          </a:p>
        </p:txBody>
      </p:sp>
      <p:cxnSp>
        <p:nvCxnSpPr>
          <p:cNvPr id="69" name="Düz Ok Bağlayıcısı 68">
            <a:extLst>
              <a:ext uri="{FF2B5EF4-FFF2-40B4-BE49-F238E27FC236}">
                <a16:creationId xmlns:a16="http://schemas.microsoft.com/office/drawing/2014/main" id="{DDDACCD9-4A98-A8E0-29CF-26396FC9FD1C}"/>
              </a:ext>
            </a:extLst>
          </p:cNvPr>
          <p:cNvCxnSpPr>
            <a:cxnSpLocks/>
            <a:stCxn id="33" idx="3"/>
          </p:cNvCxnSpPr>
          <p:nvPr/>
        </p:nvCxnSpPr>
        <p:spPr>
          <a:xfrm flipH="1">
            <a:off x="6646300" y="5517370"/>
            <a:ext cx="875509" cy="5135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Düz Ok Bağlayıcısı 71">
            <a:extLst>
              <a:ext uri="{FF2B5EF4-FFF2-40B4-BE49-F238E27FC236}">
                <a16:creationId xmlns:a16="http://schemas.microsoft.com/office/drawing/2014/main" id="{35668313-039A-C546-ED03-2CFFB8D7A5BD}"/>
              </a:ext>
            </a:extLst>
          </p:cNvPr>
          <p:cNvCxnSpPr>
            <a:cxnSpLocks/>
            <a:stCxn id="24" idx="5"/>
            <a:endCxn id="39" idx="0"/>
          </p:cNvCxnSpPr>
          <p:nvPr/>
        </p:nvCxnSpPr>
        <p:spPr>
          <a:xfrm>
            <a:off x="14871745" y="2917681"/>
            <a:ext cx="1247455" cy="5501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Düz Ok Bağlayıcısı 72">
            <a:extLst>
              <a:ext uri="{FF2B5EF4-FFF2-40B4-BE49-F238E27FC236}">
                <a16:creationId xmlns:a16="http://schemas.microsoft.com/office/drawing/2014/main" id="{F65BDE6E-4515-4D0B-A0F7-42C52227EB1F}"/>
              </a:ext>
            </a:extLst>
          </p:cNvPr>
          <p:cNvCxnSpPr>
            <a:cxnSpLocks/>
            <a:stCxn id="25" idx="5"/>
            <a:endCxn id="37" idx="0"/>
          </p:cNvCxnSpPr>
          <p:nvPr/>
        </p:nvCxnSpPr>
        <p:spPr>
          <a:xfrm>
            <a:off x="7742445" y="8400664"/>
            <a:ext cx="998528" cy="4593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Düz Ok Bağlayıcısı 73">
            <a:extLst>
              <a:ext uri="{FF2B5EF4-FFF2-40B4-BE49-F238E27FC236}">
                <a16:creationId xmlns:a16="http://schemas.microsoft.com/office/drawing/2014/main" id="{22CA7433-C5BA-7CD1-F2BE-BBC6B52C7C62}"/>
              </a:ext>
            </a:extLst>
          </p:cNvPr>
          <p:cNvCxnSpPr>
            <a:cxnSpLocks/>
            <a:stCxn id="25" idx="3"/>
            <a:endCxn id="38" idx="0"/>
          </p:cNvCxnSpPr>
          <p:nvPr/>
        </p:nvCxnSpPr>
        <p:spPr>
          <a:xfrm flipH="1">
            <a:off x="4555518" y="8400664"/>
            <a:ext cx="1085548" cy="4212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DD192AF-9DBF-D77B-181C-4A543E7CE248}"/>
              </a:ext>
            </a:extLst>
          </p:cNvPr>
          <p:cNvSpPr/>
          <p:nvPr/>
        </p:nvSpPr>
        <p:spPr>
          <a:xfrm>
            <a:off x="12725400" y="2052275"/>
            <a:ext cx="2514600" cy="1013886"/>
          </a:xfrm>
          <a:prstGeom prst="ellipse">
            <a:avLst/>
          </a:prstGeom>
          <a:solidFill>
            <a:srgbClr val="2B6993">
              <a:alpha val="8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>
                <a:solidFill>
                  <a:srgbClr val="FFFFFF"/>
                </a:solidFill>
                <a:latin typeface="Roboto Condensed Bold" pitchFamily="2" charset="0"/>
                <a:ea typeface="Roboto Condensed Bold" pitchFamily="2" charset="0"/>
              </a:rPr>
              <a:t>Borç</a:t>
            </a:r>
            <a:endParaRPr lang="tr-TR" sz="2400" dirty="0">
              <a:latin typeface="Roboto Condensed Bold" pitchFamily="2" charset="0"/>
              <a:ea typeface="Roboto Condensed Bold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2C843F3-55D4-640E-CEAC-47EBE6ABC219}"/>
              </a:ext>
            </a:extLst>
          </p:cNvPr>
          <p:cNvSpPr/>
          <p:nvPr/>
        </p:nvSpPr>
        <p:spPr>
          <a:xfrm>
            <a:off x="7086599" y="4651964"/>
            <a:ext cx="2971800" cy="1013886"/>
          </a:xfrm>
          <a:prstGeom prst="ellipse">
            <a:avLst/>
          </a:prstGeom>
          <a:solidFill>
            <a:srgbClr val="2B6993">
              <a:alpha val="8392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kern="1200" dirty="0">
                <a:solidFill>
                  <a:srgbClr val="FFFFFF"/>
                </a:solidFill>
                <a:effectLst/>
                <a:latin typeface="Roboto Condensed Bold" pitchFamily="2" charset="0"/>
                <a:ea typeface="Roboto Condensed Bold" pitchFamily="2" charset="0"/>
                <a:cs typeface="+mn-cs"/>
              </a:rPr>
              <a:t>Gelir  </a:t>
            </a:r>
            <a:endParaRPr lang="tr-TR" sz="2800" dirty="0">
              <a:latin typeface="Roboto Condensed Bold" pitchFamily="2" charset="0"/>
              <a:ea typeface="Roboto Condensed Bold" pitchFamily="2" charset="0"/>
            </a:endParaRPr>
          </a:p>
        </p:txBody>
      </p:sp>
      <p:cxnSp>
        <p:nvCxnSpPr>
          <p:cNvPr id="62" name="Düz Ok Bağlayıcısı 61">
            <a:extLst>
              <a:ext uri="{FF2B5EF4-FFF2-40B4-BE49-F238E27FC236}">
                <a16:creationId xmlns:a16="http://schemas.microsoft.com/office/drawing/2014/main" id="{EE654DD9-D4BB-A195-0B1F-49770A938E92}"/>
              </a:ext>
            </a:extLst>
          </p:cNvPr>
          <p:cNvCxnSpPr>
            <a:cxnSpLocks/>
            <a:stCxn id="26" idx="4"/>
            <a:endCxn id="25" idx="0"/>
          </p:cNvCxnSpPr>
          <p:nvPr/>
        </p:nvCxnSpPr>
        <p:spPr>
          <a:xfrm flipH="1">
            <a:off x="6691756" y="6990594"/>
            <a:ext cx="1" cy="5446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Düz Ok Bağlayıcısı 70">
            <a:extLst>
              <a:ext uri="{FF2B5EF4-FFF2-40B4-BE49-F238E27FC236}">
                <a16:creationId xmlns:a16="http://schemas.microsoft.com/office/drawing/2014/main" id="{0EA71B84-4FFF-24A4-DCD1-E4A5D0D58950}"/>
              </a:ext>
            </a:extLst>
          </p:cNvPr>
          <p:cNvCxnSpPr>
            <a:cxnSpLocks/>
            <a:stCxn id="24" idx="3"/>
            <a:endCxn id="20" idx="7"/>
          </p:cNvCxnSpPr>
          <p:nvPr/>
        </p:nvCxnSpPr>
        <p:spPr>
          <a:xfrm flipH="1">
            <a:off x="11604390" y="2917681"/>
            <a:ext cx="1489265" cy="6218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694779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06033">
            <a:off x="14234868" y="4995907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46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54750" y="895350"/>
            <a:ext cx="338791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D9EAF3"/>
                </a:solidFill>
                <a:latin typeface="Roboto Condensed Bold"/>
              </a:rPr>
              <a:t>ID3 </a:t>
            </a:r>
          </a:p>
        </p:txBody>
      </p:sp>
      <p:sp>
        <p:nvSpPr>
          <p:cNvPr id="4" name="Freeform 4"/>
          <p:cNvSpPr/>
          <p:nvPr/>
        </p:nvSpPr>
        <p:spPr>
          <a:xfrm>
            <a:off x="11657162" y="-4058662"/>
            <a:ext cx="10696161" cy="10174724"/>
          </a:xfrm>
          <a:custGeom>
            <a:avLst/>
            <a:gdLst/>
            <a:ahLst/>
            <a:cxnLst/>
            <a:rect l="l" t="t" r="r" b="b"/>
            <a:pathLst>
              <a:path w="10696161" h="10174724">
                <a:moveTo>
                  <a:pt x="0" y="0"/>
                </a:moveTo>
                <a:lnTo>
                  <a:pt x="10696161" y="0"/>
                </a:lnTo>
                <a:lnTo>
                  <a:pt x="10696161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-3927556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6918"/>
            </a:stretch>
          </a:blipFill>
        </p:spPr>
      </p:sp>
      <p:sp>
        <p:nvSpPr>
          <p:cNvPr id="6" name="Freeform 6"/>
          <p:cNvSpPr/>
          <p:nvPr/>
        </p:nvSpPr>
        <p:spPr>
          <a:xfrm rot="8803574">
            <a:off x="-3009583" y="4548552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462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54750" y="2680500"/>
            <a:ext cx="10258606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7" lvl="1" indent="-377824">
              <a:lnSpc>
                <a:spcPts val="4899"/>
              </a:lnSpc>
              <a:buFont typeface="Arial"/>
              <a:buChar char="•"/>
            </a:pPr>
            <a:r>
              <a:rPr lang="en-US" sz="3499" dirty="0">
                <a:solidFill>
                  <a:srgbClr val="FFFFFF"/>
                </a:solidFill>
                <a:latin typeface="Roboto Condensed"/>
              </a:rPr>
              <a:t>Karar ağaçlarında bölümlemeye hangi düğümden başlanacağı çok önemlidir.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4750" y="4537240"/>
            <a:ext cx="9381225" cy="183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7" lvl="1" indent="-377824">
              <a:lnSpc>
                <a:spcPts val="4899"/>
              </a:lnSpc>
              <a:buFont typeface="Arial"/>
              <a:buChar char="•"/>
            </a:pPr>
            <a:r>
              <a:rPr lang="en-US" sz="3499" dirty="0">
                <a:solidFill>
                  <a:srgbClr val="FFFFFF"/>
                </a:solidFill>
                <a:latin typeface="Roboto Condensed"/>
              </a:rPr>
              <a:t>Uygun düğümden </a:t>
            </a:r>
            <a:r>
              <a:rPr lang="tr-TR" sz="3499" noProof="1">
                <a:solidFill>
                  <a:srgbClr val="FFFFFF"/>
                </a:solidFill>
                <a:latin typeface="Roboto Condensed"/>
              </a:rPr>
              <a:t>başlanmazsa</a:t>
            </a:r>
            <a:r>
              <a:rPr lang="en-US" sz="3499" dirty="0">
                <a:solidFill>
                  <a:srgbClr val="FFFFFF"/>
                </a:solidFill>
                <a:latin typeface="Roboto Condensed"/>
              </a:rPr>
              <a:t> ağacın </a:t>
            </a:r>
            <a:r>
              <a:rPr lang="tr-TR" sz="3499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içerisin-deki</a:t>
            </a:r>
            <a:r>
              <a:rPr lang="en-US" sz="3499" dirty="0">
                <a:solidFill>
                  <a:srgbClr val="FFFFFF"/>
                </a:solidFill>
                <a:latin typeface="Roboto Condensed"/>
              </a:rPr>
              <a:t> düğümlerin ve yaprakların sayısı çok fazla olacaktır.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04130" y="895350"/>
            <a:ext cx="386659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509FCB"/>
                </a:solidFill>
                <a:latin typeface="Roboto Condensed Bold"/>
              </a:rPr>
              <a:t>Algoritması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927556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69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0186" y="2543791"/>
            <a:ext cx="16230600" cy="6714509"/>
            <a:chOff x="0" y="0"/>
            <a:chExt cx="4274726" cy="1768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768430"/>
            </a:xfrm>
            <a:custGeom>
              <a:avLst/>
              <a:gdLst/>
              <a:ahLst/>
              <a:cxnLst/>
              <a:rect l="l" t="t" r="r" b="b"/>
              <a:pathLst>
                <a:path w="4274726" h="176843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44104"/>
                  </a:lnTo>
                  <a:cubicBezTo>
                    <a:pt x="4274726" y="1750556"/>
                    <a:pt x="4272163" y="1756743"/>
                    <a:pt x="4267601" y="1761305"/>
                  </a:cubicBezTo>
                  <a:cubicBezTo>
                    <a:pt x="4263039" y="1765867"/>
                    <a:pt x="4256851" y="1768430"/>
                    <a:pt x="4250399" y="1768430"/>
                  </a:cubicBezTo>
                  <a:lnTo>
                    <a:pt x="24327" y="1768430"/>
                  </a:lnTo>
                  <a:cubicBezTo>
                    <a:pt x="10891" y="1768430"/>
                    <a:pt x="0" y="1757539"/>
                    <a:pt x="0" y="174410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B3C5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1806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14864722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933033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439908" y="2982973"/>
            <a:ext cx="14486034" cy="2334206"/>
          </a:xfrm>
          <a:custGeom>
            <a:avLst/>
            <a:gdLst/>
            <a:ahLst/>
            <a:cxnLst/>
            <a:rect l="l" t="t" r="r" b="b"/>
            <a:pathLst>
              <a:path w="14486034" h="2334206">
                <a:moveTo>
                  <a:pt x="0" y="0"/>
                </a:moveTo>
                <a:lnTo>
                  <a:pt x="14486034" y="0"/>
                </a:lnTo>
                <a:lnTo>
                  <a:pt x="14486034" y="2334206"/>
                </a:lnTo>
                <a:lnTo>
                  <a:pt x="0" y="23342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866139" y="1225583"/>
            <a:ext cx="5734810" cy="970915"/>
            <a:chOff x="0" y="0"/>
            <a:chExt cx="7646414" cy="1294553"/>
          </a:xfrm>
        </p:grpSpPr>
        <p:sp>
          <p:nvSpPr>
            <p:cNvPr id="10" name="TextBox 10"/>
            <p:cNvSpPr txBox="1"/>
            <p:nvPr/>
          </p:nvSpPr>
          <p:spPr>
            <a:xfrm>
              <a:off x="3504087" y="-133350"/>
              <a:ext cx="4142327" cy="1427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59"/>
                </a:lnSpc>
              </a:pPr>
              <a:r>
                <a:rPr lang="en-US" sz="6399" dirty="0">
                  <a:solidFill>
                    <a:srgbClr val="509FCB"/>
                  </a:solidFill>
                  <a:latin typeface="Roboto Condensed Bold"/>
                </a:rPr>
                <a:t>Adımları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33350"/>
              <a:ext cx="3776853" cy="1427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59"/>
                </a:lnSpc>
              </a:pPr>
              <a:r>
                <a:rPr lang="en-US" sz="6399" dirty="0">
                  <a:solidFill>
                    <a:srgbClr val="D9EAF3"/>
                  </a:solidFill>
                  <a:latin typeface="Roboto Condensed Bold"/>
                </a:rPr>
                <a:t>Çözüm </a:t>
              </a:r>
            </a:p>
          </p:txBody>
        </p:sp>
      </p:grpSp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927556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69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0186" y="2543791"/>
            <a:ext cx="16230600" cy="6714509"/>
            <a:chOff x="0" y="0"/>
            <a:chExt cx="4274726" cy="1768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768430"/>
            </a:xfrm>
            <a:custGeom>
              <a:avLst/>
              <a:gdLst/>
              <a:ahLst/>
              <a:cxnLst/>
              <a:rect l="l" t="t" r="r" b="b"/>
              <a:pathLst>
                <a:path w="4274726" h="176843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44104"/>
                  </a:lnTo>
                  <a:cubicBezTo>
                    <a:pt x="4274726" y="1750556"/>
                    <a:pt x="4272163" y="1756743"/>
                    <a:pt x="4267601" y="1761305"/>
                  </a:cubicBezTo>
                  <a:cubicBezTo>
                    <a:pt x="4263039" y="1765867"/>
                    <a:pt x="4256851" y="1768430"/>
                    <a:pt x="4250399" y="1768430"/>
                  </a:cubicBezTo>
                  <a:lnTo>
                    <a:pt x="24327" y="1768430"/>
                  </a:lnTo>
                  <a:cubicBezTo>
                    <a:pt x="10891" y="1768430"/>
                    <a:pt x="0" y="1757539"/>
                    <a:pt x="0" y="174410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B3C5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1806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14864722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933033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90687" y="3020453"/>
            <a:ext cx="14486034" cy="4246093"/>
          </a:xfrm>
          <a:custGeom>
            <a:avLst/>
            <a:gdLst/>
            <a:ahLst/>
            <a:cxnLst/>
            <a:rect l="l" t="t" r="r" b="b"/>
            <a:pathLst>
              <a:path w="14486034" h="4246093">
                <a:moveTo>
                  <a:pt x="0" y="0"/>
                </a:moveTo>
                <a:lnTo>
                  <a:pt x="14486034" y="0"/>
                </a:lnTo>
                <a:lnTo>
                  <a:pt x="14486034" y="4246094"/>
                </a:lnTo>
                <a:lnTo>
                  <a:pt x="0" y="42460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49" b="-1249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866139" y="1225583"/>
            <a:ext cx="5734810" cy="970915"/>
            <a:chOff x="0" y="0"/>
            <a:chExt cx="7646414" cy="1294553"/>
          </a:xfrm>
        </p:grpSpPr>
        <p:sp>
          <p:nvSpPr>
            <p:cNvPr id="10" name="TextBox 10"/>
            <p:cNvSpPr txBox="1"/>
            <p:nvPr/>
          </p:nvSpPr>
          <p:spPr>
            <a:xfrm>
              <a:off x="3504087" y="-133350"/>
              <a:ext cx="4142327" cy="1427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59"/>
                </a:lnSpc>
              </a:pPr>
              <a:r>
                <a:rPr lang="en-US" sz="6399" dirty="0">
                  <a:solidFill>
                    <a:srgbClr val="509FCB"/>
                  </a:solidFill>
                  <a:latin typeface="Roboto Condensed Bold"/>
                </a:rPr>
                <a:t>Adımları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33350"/>
              <a:ext cx="3776853" cy="1427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59"/>
                </a:lnSpc>
              </a:pPr>
              <a:r>
                <a:rPr lang="en-US" sz="6399" dirty="0">
                  <a:solidFill>
                    <a:srgbClr val="D9EAF3"/>
                  </a:solidFill>
                  <a:latin typeface="Roboto Condensed Bold"/>
                </a:rPr>
                <a:t>Çözüm </a:t>
              </a:r>
            </a:p>
          </p:txBody>
        </p:sp>
      </p:grpSp>
    </p:spTree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927556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69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0186" y="2543791"/>
            <a:ext cx="16230600" cy="6714509"/>
            <a:chOff x="0" y="0"/>
            <a:chExt cx="4274726" cy="1768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768430"/>
            </a:xfrm>
            <a:custGeom>
              <a:avLst/>
              <a:gdLst/>
              <a:ahLst/>
              <a:cxnLst/>
              <a:rect l="l" t="t" r="r" b="b"/>
              <a:pathLst>
                <a:path w="4274726" h="176843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44104"/>
                  </a:lnTo>
                  <a:cubicBezTo>
                    <a:pt x="4274726" y="1750556"/>
                    <a:pt x="4272163" y="1756743"/>
                    <a:pt x="4267601" y="1761305"/>
                  </a:cubicBezTo>
                  <a:cubicBezTo>
                    <a:pt x="4263039" y="1765867"/>
                    <a:pt x="4256851" y="1768430"/>
                    <a:pt x="4250399" y="1768430"/>
                  </a:cubicBezTo>
                  <a:lnTo>
                    <a:pt x="24327" y="1768430"/>
                  </a:lnTo>
                  <a:cubicBezTo>
                    <a:pt x="10891" y="1768430"/>
                    <a:pt x="0" y="1757539"/>
                    <a:pt x="0" y="174410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B3C5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1806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14864722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933033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439908" y="2838645"/>
            <a:ext cx="14486034" cy="6419655"/>
          </a:xfrm>
          <a:custGeom>
            <a:avLst/>
            <a:gdLst/>
            <a:ahLst/>
            <a:cxnLst/>
            <a:rect l="l" t="t" r="r" b="b"/>
            <a:pathLst>
              <a:path w="14486034" h="6419655">
                <a:moveTo>
                  <a:pt x="0" y="0"/>
                </a:moveTo>
                <a:lnTo>
                  <a:pt x="14486034" y="0"/>
                </a:lnTo>
                <a:lnTo>
                  <a:pt x="14486034" y="6419655"/>
                </a:lnTo>
                <a:lnTo>
                  <a:pt x="0" y="64196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866139" y="1225583"/>
            <a:ext cx="5734810" cy="970915"/>
            <a:chOff x="0" y="0"/>
            <a:chExt cx="7646414" cy="1294553"/>
          </a:xfrm>
        </p:grpSpPr>
        <p:sp>
          <p:nvSpPr>
            <p:cNvPr id="10" name="TextBox 10"/>
            <p:cNvSpPr txBox="1"/>
            <p:nvPr/>
          </p:nvSpPr>
          <p:spPr>
            <a:xfrm>
              <a:off x="3504087" y="-133350"/>
              <a:ext cx="4142327" cy="1427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59"/>
                </a:lnSpc>
              </a:pPr>
              <a:r>
                <a:rPr lang="en-US" sz="6399" dirty="0">
                  <a:solidFill>
                    <a:srgbClr val="509FCB"/>
                  </a:solidFill>
                  <a:latin typeface="Roboto Condensed Bold"/>
                </a:rPr>
                <a:t>Adımları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33350"/>
              <a:ext cx="3776853" cy="1427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59"/>
                </a:lnSpc>
              </a:pPr>
              <a:r>
                <a:rPr lang="en-US" sz="6399" dirty="0">
                  <a:solidFill>
                    <a:srgbClr val="D9EAF3"/>
                  </a:solidFill>
                  <a:latin typeface="Roboto Condensed Bold"/>
                </a:rPr>
                <a:t>Çözüm 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927556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69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0186" y="2543791"/>
            <a:ext cx="16230600" cy="6714509"/>
            <a:chOff x="0" y="0"/>
            <a:chExt cx="4274726" cy="1768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768430"/>
            </a:xfrm>
            <a:custGeom>
              <a:avLst/>
              <a:gdLst/>
              <a:ahLst/>
              <a:cxnLst/>
              <a:rect l="l" t="t" r="r" b="b"/>
              <a:pathLst>
                <a:path w="4274726" h="176843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44104"/>
                  </a:lnTo>
                  <a:cubicBezTo>
                    <a:pt x="4274726" y="1750556"/>
                    <a:pt x="4272163" y="1756743"/>
                    <a:pt x="4267601" y="1761305"/>
                  </a:cubicBezTo>
                  <a:cubicBezTo>
                    <a:pt x="4263039" y="1765867"/>
                    <a:pt x="4256851" y="1768430"/>
                    <a:pt x="4250399" y="1768430"/>
                  </a:cubicBezTo>
                  <a:lnTo>
                    <a:pt x="24327" y="1768430"/>
                  </a:lnTo>
                  <a:cubicBezTo>
                    <a:pt x="10891" y="1768430"/>
                    <a:pt x="0" y="1757539"/>
                    <a:pt x="0" y="174410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B3C5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1806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14864722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44133" y="2884387"/>
            <a:ext cx="14716066" cy="5946335"/>
          </a:xfrm>
          <a:custGeom>
            <a:avLst/>
            <a:gdLst/>
            <a:ahLst/>
            <a:cxnLst/>
            <a:rect l="l" t="t" r="r" b="b"/>
            <a:pathLst>
              <a:path w="14716066" h="5946335">
                <a:moveTo>
                  <a:pt x="0" y="0"/>
                </a:moveTo>
                <a:lnTo>
                  <a:pt x="14716066" y="0"/>
                </a:lnTo>
                <a:lnTo>
                  <a:pt x="14716066" y="5946334"/>
                </a:lnTo>
                <a:lnTo>
                  <a:pt x="0" y="59463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28985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1933033" y="-3091596"/>
            <a:ext cx="10880149" cy="5091211"/>
            <a:chOff x="0" y="0"/>
            <a:chExt cx="14506866" cy="6788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136170" cy="6788282"/>
            </a:xfrm>
            <a:custGeom>
              <a:avLst/>
              <a:gdLst/>
              <a:ahLst/>
              <a:cxnLst/>
              <a:rect l="l" t="t" r="r" b="b"/>
              <a:pathLst>
                <a:path w="7136170" h="6788282">
                  <a:moveTo>
                    <a:pt x="0" y="0"/>
                  </a:moveTo>
                  <a:lnTo>
                    <a:pt x="7136170" y="0"/>
                  </a:lnTo>
                  <a:lnTo>
                    <a:pt x="7136170" y="6788282"/>
                  </a:lnTo>
                  <a:lnTo>
                    <a:pt x="0" y="6788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0364539" y="5360378"/>
              <a:ext cx="4142327" cy="1427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59"/>
                </a:lnSpc>
              </a:pPr>
              <a:r>
                <a:rPr lang="en-US" sz="6399" dirty="0">
                  <a:solidFill>
                    <a:srgbClr val="509FCB"/>
                  </a:solidFill>
                  <a:latin typeface="Roboto Condensed Bold"/>
                </a:rPr>
                <a:t>Veri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846483" y="5360378"/>
              <a:ext cx="4518056" cy="1427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59"/>
                </a:lnSpc>
              </a:pPr>
              <a:r>
                <a:rPr lang="en-US" sz="6399" dirty="0">
                  <a:solidFill>
                    <a:srgbClr val="D9EAF3"/>
                  </a:solidFill>
                  <a:latin typeface="Roboto Condensed Bold"/>
                </a:rPr>
                <a:t>Kullanılan </a:t>
              </a:r>
            </a:p>
          </p:txBody>
        </p:sp>
      </p:grpSp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927556" y="5143501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69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0186" y="2543791"/>
            <a:ext cx="16230600" cy="6714509"/>
            <a:chOff x="0" y="0"/>
            <a:chExt cx="4274726" cy="1768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768430"/>
            </a:xfrm>
            <a:custGeom>
              <a:avLst/>
              <a:gdLst/>
              <a:ahLst/>
              <a:cxnLst/>
              <a:rect l="l" t="t" r="r" b="b"/>
              <a:pathLst>
                <a:path w="4274726" h="176843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44104"/>
                  </a:lnTo>
                  <a:cubicBezTo>
                    <a:pt x="4274726" y="1750556"/>
                    <a:pt x="4272163" y="1756743"/>
                    <a:pt x="4267601" y="1761305"/>
                  </a:cubicBezTo>
                  <a:cubicBezTo>
                    <a:pt x="4263039" y="1765867"/>
                    <a:pt x="4256851" y="1768430"/>
                    <a:pt x="4250399" y="1768430"/>
                  </a:cubicBezTo>
                  <a:lnTo>
                    <a:pt x="24327" y="1768430"/>
                  </a:lnTo>
                  <a:cubicBezTo>
                    <a:pt x="10891" y="1768430"/>
                    <a:pt x="0" y="1757539"/>
                    <a:pt x="0" y="174410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B3C5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274726" cy="1844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14864722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933033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67453" y="2865904"/>
            <a:ext cx="15150854" cy="2132961"/>
          </a:xfrm>
          <a:custGeom>
            <a:avLst/>
            <a:gdLst/>
            <a:ahLst/>
            <a:cxnLst/>
            <a:rect l="l" t="t" r="r" b="b"/>
            <a:pathLst>
              <a:path w="15150854" h="2132961">
                <a:moveTo>
                  <a:pt x="0" y="0"/>
                </a:moveTo>
                <a:lnTo>
                  <a:pt x="15150854" y="0"/>
                </a:lnTo>
                <a:lnTo>
                  <a:pt x="15150854" y="2132961"/>
                </a:lnTo>
                <a:lnTo>
                  <a:pt x="0" y="21329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190987" y="1092233"/>
            <a:ext cx="460798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509FCB"/>
                </a:solidFill>
                <a:latin typeface="Roboto Condensed Bold"/>
              </a:rPr>
              <a:t>Nasıl çalışır 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66139" y="1092233"/>
            <a:ext cx="3324848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D9EAF3"/>
                </a:solidFill>
                <a:latin typeface="Roboto Condensed Bold"/>
              </a:rPr>
              <a:t>Kodumuz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32665" y="5528205"/>
            <a:ext cx="15585642" cy="646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dirty="0">
                <a:solidFill>
                  <a:srgbClr val="FFFFFF"/>
                </a:solidFill>
                <a:latin typeface="Roboto Condensed"/>
              </a:rPr>
              <a:t>İlk adımda </a:t>
            </a:r>
            <a:r>
              <a:rPr lang="en-US" sz="3799" dirty="0">
                <a:solidFill>
                  <a:srgbClr val="509FCB"/>
                </a:solidFill>
                <a:latin typeface="Roboto Condensed"/>
              </a:rPr>
              <a:t>sütun</a:t>
            </a:r>
            <a:r>
              <a:rPr lang="en-US" sz="3799" dirty="0">
                <a:solidFill>
                  <a:srgbClr val="FFFFFF"/>
                </a:solidFill>
                <a:latin typeface="Roboto Condensed"/>
              </a:rPr>
              <a:t> hedefimiz indeksini belirlenip değerlerini ekrana yazdırılryor.</a:t>
            </a:r>
          </a:p>
        </p:txBody>
      </p:sp>
    </p:spTree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927556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69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0186" y="2543791"/>
            <a:ext cx="16230600" cy="6714509"/>
            <a:chOff x="0" y="0"/>
            <a:chExt cx="4274726" cy="1768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768430"/>
            </a:xfrm>
            <a:custGeom>
              <a:avLst/>
              <a:gdLst/>
              <a:ahLst/>
              <a:cxnLst/>
              <a:rect l="l" t="t" r="r" b="b"/>
              <a:pathLst>
                <a:path w="4274726" h="176843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44104"/>
                  </a:lnTo>
                  <a:cubicBezTo>
                    <a:pt x="4274726" y="1750556"/>
                    <a:pt x="4272163" y="1756743"/>
                    <a:pt x="4267601" y="1761305"/>
                  </a:cubicBezTo>
                  <a:cubicBezTo>
                    <a:pt x="4263039" y="1765867"/>
                    <a:pt x="4256851" y="1768430"/>
                    <a:pt x="4250399" y="1768430"/>
                  </a:cubicBezTo>
                  <a:lnTo>
                    <a:pt x="24327" y="1768430"/>
                  </a:lnTo>
                  <a:cubicBezTo>
                    <a:pt x="10891" y="1768430"/>
                    <a:pt x="0" y="1757539"/>
                    <a:pt x="0" y="174410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B3C5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4274726" cy="18446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14864722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933033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67453" y="2759026"/>
            <a:ext cx="15150854" cy="3882057"/>
          </a:xfrm>
          <a:custGeom>
            <a:avLst/>
            <a:gdLst/>
            <a:ahLst/>
            <a:cxnLst/>
            <a:rect l="l" t="t" r="r" b="b"/>
            <a:pathLst>
              <a:path w="15150854" h="3882057">
                <a:moveTo>
                  <a:pt x="0" y="0"/>
                </a:moveTo>
                <a:lnTo>
                  <a:pt x="15150854" y="0"/>
                </a:lnTo>
                <a:lnTo>
                  <a:pt x="15150854" y="3882057"/>
                </a:lnTo>
                <a:lnTo>
                  <a:pt x="0" y="38820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252" b="-225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190987" y="1092233"/>
            <a:ext cx="460798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509FCB"/>
                </a:solidFill>
                <a:latin typeface="Roboto Condensed Bold"/>
              </a:rPr>
              <a:t>Nasıl çalışır 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66139" y="1092233"/>
            <a:ext cx="3324848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D9EAF3"/>
                </a:solidFill>
                <a:latin typeface="Roboto Condensed Bold"/>
              </a:rPr>
              <a:t>Kodumuz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3658" y="6807946"/>
            <a:ext cx="15585642" cy="1313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dirty="0">
                <a:solidFill>
                  <a:srgbClr val="FFFFFF"/>
                </a:solidFill>
                <a:latin typeface="Roboto Condensed"/>
              </a:rPr>
              <a:t>Şimdi aşağıdaki görselde görüldüğü gibi ilk sütunun Entropisinin hesaplanarak kazanç hesaplanıyor.</a:t>
            </a:r>
          </a:p>
        </p:txBody>
      </p:sp>
    </p:spTree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Özel Tasarı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398</Words>
  <Application>Microsoft Office PowerPoint</Application>
  <PresentationFormat>Özel</PresentationFormat>
  <Paragraphs>107</Paragraphs>
  <Slides>25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25</vt:i4>
      </vt:variant>
    </vt:vector>
  </HeadingPairs>
  <TitlesOfParts>
    <vt:vector size="32" baseType="lpstr">
      <vt:lpstr>Roboto Condensed Bold</vt:lpstr>
      <vt:lpstr>Calibri Light</vt:lpstr>
      <vt:lpstr>Roboto Condensed</vt:lpstr>
      <vt:lpstr>Arial</vt:lpstr>
      <vt:lpstr>Calibri</vt:lpstr>
      <vt:lpstr>Office Theme</vt:lpstr>
      <vt:lpstr>Özel Tasarım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Whale And Gull Grey Modern Technology Project Proposal Presentation</dc:title>
  <cp:lastModifiedBy>NASSER AKRAA</cp:lastModifiedBy>
  <cp:revision>18</cp:revision>
  <dcterms:created xsi:type="dcterms:W3CDTF">2006-08-16T00:00:00Z</dcterms:created>
  <dcterms:modified xsi:type="dcterms:W3CDTF">2024-01-07T13:33:54Z</dcterms:modified>
  <dc:identifier>DAF5CdkdLmQ</dc:identifier>
</cp:coreProperties>
</file>